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9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99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ab8d3431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ab8d3431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8567a3e82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8567a3e82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8567a3e8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8567a3e8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8567a3e82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8567a3e82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8567a3e82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8567a3e82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8567a4164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8567a4164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8567a416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8567a416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8567a4164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8567a416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a05fda78e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a05fda78e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8567a3e82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8567a3e82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a05fda7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a05fda7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8567a4164_8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8567a4164_8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8567a4164_8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8567a4164_8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8567a4164_8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8567a4164_8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8567a4164_8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8567a4164_8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8567a3e82_3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8567a3e82_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8567a4164_9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8567a4164_9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ab8d3431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8ab8d3431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8567a3e8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8567a3e8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87c5ccf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87c5ccf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8567a4164_8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8567a4164_8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8567a3e82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8567a3e82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8567a4164_9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8567a4164_9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8567a3e82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8567a3e82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8567a3e82_3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8567a3e82_3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hyperlink" Target="http://drive.google.com/file/d/1P-CSWP117FNzcoGcvqBk7YVpYxICFc9J/view" TargetMode="External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wmmsk.com/2020/03/femicidrf2019-v30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9" Type="http://schemas.openxmlformats.org/officeDocument/2006/relationships/image" Target="../media/image35.jpg"/><Relationship Id="rId5" Type="http://schemas.openxmlformats.org/officeDocument/2006/relationships/image" Target="../media/image31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hyperlink" Target="https://www.wmmsk.com/2020/03/femicidrf2019-v30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g"/><Relationship Id="rId4" Type="http://schemas.openxmlformats.org/officeDocument/2006/relationships/image" Target="../media/image1.jpg"/><Relationship Id="rId5" Type="http://schemas.openxmlformats.org/officeDocument/2006/relationships/image" Target="../media/image36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hyperlink" Target="https://public.flourish.studio/story/435970/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jpg"/><Relationship Id="rId10" Type="http://schemas.openxmlformats.org/officeDocument/2006/relationships/image" Target="../media/image13.jpg"/><Relationship Id="rId13" Type="http://schemas.openxmlformats.org/officeDocument/2006/relationships/image" Target="../media/image17.pn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5" Type="http://schemas.openxmlformats.org/officeDocument/2006/relationships/image" Target="../media/image15.jpg"/><Relationship Id="rId1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6.jpg"/><Relationship Id="rId8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468525"/>
            <a:ext cx="9144000" cy="12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ФЕМИЦИД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 убийство женщин из ненависти</a:t>
            </a:r>
            <a:endParaRPr b="1" sz="1600"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0" y="3749275"/>
            <a:ext cx="914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 знать, видеть, предотвращать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475" y="1831588"/>
            <a:ext cx="5005025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4814625" y="603350"/>
            <a:ext cx="2828400" cy="38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666666"/>
                </a:solidFill>
              </a:rPr>
              <a:t> </a:t>
            </a:r>
            <a:r>
              <a:rPr lang="ru" sz="1600">
                <a:solidFill>
                  <a:srgbClr val="666666"/>
                </a:solidFill>
              </a:rPr>
              <a:t> —</a:t>
            </a:r>
            <a:r>
              <a:rPr lang="ru" sz="1600">
                <a:solidFill>
                  <a:srgbClr val="674EA7"/>
                </a:solidFill>
              </a:rPr>
              <a:t> </a:t>
            </a:r>
            <a:r>
              <a:rPr lang="ru">
                <a:solidFill>
                  <a:srgbClr val="434343"/>
                </a:solidFill>
              </a:rPr>
              <a:t>Можно исключить фемицид, если мужчина не знал, что убивает женщину, однако, скорее всего, в этом случае ответственность за убийство женщины лежит на государстве    и речь идёт о </a:t>
            </a:r>
            <a:r>
              <a:rPr b="1" lang="ru">
                <a:solidFill>
                  <a:srgbClr val="434343"/>
                </a:solidFill>
              </a:rPr>
              <a:t>феминициде!</a:t>
            </a:r>
            <a:r>
              <a:rPr b="1" lang="ru">
                <a:solidFill>
                  <a:srgbClr val="3D85C6"/>
                </a:solidFill>
              </a:rPr>
              <a:t>  </a:t>
            </a:r>
            <a:r>
              <a:rPr b="1" lang="ru">
                <a:solidFill>
                  <a:srgbClr val="134F5C"/>
                </a:solidFill>
              </a:rPr>
              <a:t> </a:t>
            </a:r>
            <a:r>
              <a:rPr b="1" lang="ru"/>
              <a:t>   </a:t>
            </a:r>
            <a:r>
              <a:rPr lang="ru"/>
              <a:t>         </a:t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646" y="603350"/>
            <a:ext cx="2350750" cy="15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906025" y="2696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</a:rPr>
              <a:t>во всех случаях и на всех стадиях непредотвращенного фемицида и феминицида надо требовать компенсации </a:t>
            </a:r>
            <a:endParaRPr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</a:rPr>
              <a:t>от государства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6047325" y="1427050"/>
            <a:ext cx="2544000" cy="42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666666"/>
                </a:solidFill>
              </a:rPr>
              <a:t>внимание! слово </a:t>
            </a:r>
            <a:r>
              <a:rPr lang="ru">
                <a:solidFill>
                  <a:srgbClr val="666666"/>
                </a:solidFill>
              </a:rPr>
              <a:t>фемицид имеет         и </a:t>
            </a:r>
            <a:r>
              <a:rPr lang="ru">
                <a:solidFill>
                  <a:srgbClr val="A61C00"/>
                </a:solidFill>
              </a:rPr>
              <a:t>суперзначение</a:t>
            </a:r>
            <a:r>
              <a:rPr lang="ru">
                <a:solidFill>
                  <a:srgbClr val="666666"/>
                </a:solidFill>
              </a:rPr>
              <a:t> </a:t>
            </a:r>
            <a:r>
              <a:rPr lang="ru">
                <a:solidFill>
                  <a:srgbClr val="666666"/>
                </a:solidFill>
              </a:rPr>
              <a:t>—</a:t>
            </a:r>
            <a:r>
              <a:rPr lang="ru">
                <a:solidFill>
                  <a:srgbClr val="666666"/>
                </a:solidFill>
              </a:rPr>
              <a:t> это вся </a:t>
            </a:r>
            <a:r>
              <a:rPr b="1" lang="ru">
                <a:solidFill>
                  <a:srgbClr val="666666"/>
                </a:solidFill>
              </a:rPr>
              <a:t>фемицидная система взглядов</a:t>
            </a:r>
            <a:endParaRPr b="1">
              <a:solidFill>
                <a:srgbClr val="666666"/>
              </a:solidFill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25" y="240738"/>
            <a:ext cx="5372375" cy="466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3">
            <a:alphaModFix/>
          </a:blip>
          <a:srcRect b="0" l="0" r="4379" t="8282"/>
          <a:stretch/>
        </p:blipFill>
        <p:spPr>
          <a:xfrm>
            <a:off x="601100" y="734475"/>
            <a:ext cx="4572000" cy="34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1240750" y="3596650"/>
            <a:ext cx="34605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</a:rPr>
              <a:t>патриархальные юстиция, медицина, образование, культура, политика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165" name="Google Shape;165;p24"/>
          <p:cNvCxnSpPr/>
          <p:nvPr/>
        </p:nvCxnSpPr>
        <p:spPr>
          <a:xfrm flipH="1" rot="10800000">
            <a:off x="1070800" y="3640050"/>
            <a:ext cx="3800400" cy="1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4"/>
          <p:cNvSpPr txBox="1"/>
          <p:nvPr/>
        </p:nvSpPr>
        <p:spPr>
          <a:xfrm>
            <a:off x="5761200" y="1628675"/>
            <a:ext cx="2701800" cy="18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—</a:t>
            </a:r>
            <a:r>
              <a:rPr lang="ru" sz="1600">
                <a:solidFill>
                  <a:srgbClr val="666666"/>
                </a:solidFill>
              </a:rPr>
              <a:t> </a:t>
            </a:r>
            <a:r>
              <a:rPr lang="ru" sz="1600"/>
              <a:t>Потому что </a:t>
            </a:r>
            <a:endParaRPr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есть </a:t>
            </a:r>
            <a:r>
              <a:rPr lang="ru" sz="1600"/>
              <a:t>пирамида</a:t>
            </a:r>
            <a:endParaRPr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мужской солидарности </a:t>
            </a:r>
            <a:endParaRPr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с насилием!</a:t>
            </a:r>
            <a:endParaRPr sz="1600"/>
          </a:p>
        </p:txBody>
      </p:sp>
      <p:sp>
        <p:nvSpPr>
          <p:cNvPr id="167" name="Google Shape;167;p24"/>
          <p:cNvSpPr txBox="1"/>
          <p:nvPr/>
        </p:nvSpPr>
        <p:spPr>
          <a:xfrm>
            <a:off x="1858825" y="330375"/>
            <a:ext cx="67311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Почему все мужчины несут ответственность за мачистское насилие?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idx="1" type="body"/>
          </p:nvPr>
        </p:nvSpPr>
        <p:spPr>
          <a:xfrm>
            <a:off x="349525" y="658550"/>
            <a:ext cx="3045000" cy="14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 </a:t>
            </a:r>
            <a:r>
              <a:rPr lang="ru">
                <a:solidFill>
                  <a:srgbClr val="85200C"/>
                </a:solidFill>
              </a:rPr>
              <a:t>фемицид </a:t>
            </a:r>
            <a:r>
              <a:rPr lang="ru">
                <a:solidFill>
                  <a:srgbClr val="434343"/>
                </a:solidFill>
              </a:rPr>
              <a:t>как </a:t>
            </a:r>
            <a:r>
              <a:rPr lang="ru">
                <a:solidFill>
                  <a:srgbClr val="434343"/>
                </a:solidFill>
              </a:rPr>
              <a:t>систему патриархальных взглядов                        </a:t>
            </a:r>
            <a:r>
              <a:rPr lang="ru">
                <a:solidFill>
                  <a:srgbClr val="434343"/>
                </a:solidFill>
              </a:rPr>
              <a:t>маскируют мифы                     о гендерном насилии</a:t>
            </a:r>
            <a:endParaRPr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 txBox="1"/>
          <p:nvPr/>
        </p:nvSpPr>
        <p:spPr>
          <a:xfrm>
            <a:off x="5194450" y="2602175"/>
            <a:ext cx="2133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 txBox="1"/>
          <p:nvPr/>
        </p:nvSpPr>
        <p:spPr>
          <a:xfrm>
            <a:off x="3567050" y="4546525"/>
            <a:ext cx="5214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999999"/>
                </a:solidFill>
              </a:rPr>
              <a:t>Nuevo mapa de los mitos sobre la violencia de género en el siglo XXI, Esperanza Bosch-Fiol, Victoria A. Ferrer-Pérez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/>
        </p:nvSpPr>
        <p:spPr>
          <a:xfrm>
            <a:off x="4317450" y="658550"/>
            <a:ext cx="3523800" cy="20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0" y="941251"/>
            <a:ext cx="4539400" cy="34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164" y="2409675"/>
            <a:ext cx="2534876" cy="197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658088" y="4383700"/>
            <a:ext cx="2535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999999"/>
                </a:solidFill>
              </a:rPr>
              <a:t>The Alligator People (1959) - IMDb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1985850" y="205200"/>
            <a:ext cx="64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А</a:t>
            </a:r>
            <a:r>
              <a:rPr b="1" lang="ru"/>
              <a:t> мой крокодил не такой! Опасны только некоторые крокодилы!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643825" y="990400"/>
            <a:ext cx="3191700" cy="36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против искоренения фемицида работает </a:t>
            </a:r>
            <a:r>
              <a:rPr b="1" lang="ru">
                <a:solidFill>
                  <a:srgbClr val="073763"/>
                </a:solidFill>
              </a:rPr>
              <a:t>неомачизм</a:t>
            </a:r>
            <a:r>
              <a:rPr lang="ru">
                <a:solidFill>
                  <a:srgbClr val="434343"/>
                </a:solidFill>
              </a:rPr>
              <a:t>, стратегия защиты патриархата, базирующаяся на вымышленных парадоксах и современных политических трендах </a:t>
            </a:r>
            <a:endParaRPr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226" y="1649326"/>
            <a:ext cx="2619150" cy="20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/>
          <p:nvPr/>
        </p:nvSpPr>
        <p:spPr>
          <a:xfrm flipH="1">
            <a:off x="3128725" y="496475"/>
            <a:ext cx="2465100" cy="1533900"/>
          </a:xfrm>
          <a:prstGeom prst="cloudCallout">
            <a:avLst>
              <a:gd fmla="val -44315" name="adj1"/>
              <a:gd fmla="val 61834" name="adj2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FFFFF"/>
                </a:solidFill>
              </a:rPr>
              <a:t>Больше терпимости</a:t>
            </a:r>
            <a:r>
              <a:rPr lang="ru" sz="1500">
                <a:solidFill>
                  <a:srgbClr val="FFFFFF"/>
                </a:solidFill>
              </a:rPr>
              <a:t>, феминистки!</a:t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idx="1" type="subTitle"/>
          </p:nvPr>
        </p:nvSpPr>
        <p:spPr>
          <a:xfrm>
            <a:off x="5706975" y="1895150"/>
            <a:ext cx="2136000" cy="26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34343"/>
                </a:solidFill>
              </a:rPr>
              <a:t>   </a:t>
            </a:r>
            <a:r>
              <a:rPr lang="ru" sz="1600">
                <a:solidFill>
                  <a:srgbClr val="666666"/>
                </a:solidFill>
              </a:rPr>
              <a:t>— </a:t>
            </a:r>
            <a:r>
              <a:rPr lang="ru" sz="1500">
                <a:solidFill>
                  <a:srgbClr val="434343"/>
                </a:solidFill>
              </a:rPr>
              <a:t>Алкоголь высвобождает социальную установку.</a:t>
            </a:r>
            <a:endParaRPr sz="3200">
              <a:solidFill>
                <a:srgbClr val="434343"/>
              </a:solidFill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425" y="1664253"/>
            <a:ext cx="3537587" cy="23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 txBox="1"/>
          <p:nvPr/>
        </p:nvSpPr>
        <p:spPr>
          <a:xfrm>
            <a:off x="2886375" y="564750"/>
            <a:ext cx="47487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Может, это просто алкогольные убийства?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ctrTitle"/>
          </p:nvPr>
        </p:nvSpPr>
        <p:spPr>
          <a:xfrm>
            <a:off x="1571150" y="338575"/>
            <a:ext cx="4803000" cy="60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</a:rPr>
              <a:t>Кто в опасности?</a:t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199" name="Google Shape;199;p28"/>
          <p:cNvSpPr txBox="1"/>
          <p:nvPr>
            <p:ph idx="1" type="subTitle"/>
          </p:nvPr>
        </p:nvSpPr>
        <p:spPr>
          <a:xfrm>
            <a:off x="5472775" y="1222350"/>
            <a:ext cx="2724600" cy="33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— </a:t>
            </a:r>
            <a:r>
              <a:rPr lang="ru" sz="2000">
                <a:solidFill>
                  <a:srgbClr val="000000"/>
                </a:solidFill>
              </a:rPr>
              <a:t>Из-за бытования идеи о мужском превосходстве нет способа избежать фемицида и</a:t>
            </a:r>
            <a:r>
              <a:rPr lang="ru" sz="2000">
                <a:solidFill>
                  <a:srgbClr val="85200C"/>
                </a:solidFill>
              </a:rPr>
              <a:t> </a:t>
            </a:r>
            <a:endParaRPr sz="20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85200C"/>
                </a:solidFill>
              </a:rPr>
              <a:t>все женщины             в опасности</a:t>
            </a:r>
            <a:endParaRPr sz="2000">
              <a:solidFill>
                <a:srgbClr val="85200C"/>
              </a:solidFill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075" y="1183462"/>
            <a:ext cx="3356601" cy="249095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1063775" y="4582050"/>
            <a:ext cx="34059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D9D9D9"/>
                </a:solidFill>
              </a:rPr>
              <a:t>Источник Guía sobre Prevención de la violencia contra las mujeres y niñas desde la familia  CEAPA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845100" y="3871900"/>
            <a:ext cx="15240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сильный смелый чемпион, сам всё могу</a:t>
            </a:r>
            <a:endParaRPr sz="1000"/>
          </a:p>
        </p:txBody>
      </p:sp>
      <p:sp>
        <p:nvSpPr>
          <p:cNvPr id="203" name="Google Shape;203;p28"/>
          <p:cNvSpPr txBox="1"/>
          <p:nvPr/>
        </p:nvSpPr>
        <p:spPr>
          <a:xfrm>
            <a:off x="2369100" y="3747200"/>
            <a:ext cx="23298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кокетливая, вечно худая, самоотверженная, фундаментальная цель жизни - быть матерью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2062000" y="1443175"/>
            <a:ext cx="5361600" cy="39639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— </a:t>
            </a:r>
            <a:r>
              <a:rPr lang="ru" sz="1600">
                <a:solidFill>
                  <a:srgbClr val="434343"/>
                </a:solidFill>
              </a:rPr>
              <a:t>Ф</a:t>
            </a:r>
            <a:r>
              <a:rPr lang="ru" sz="1600">
                <a:solidFill>
                  <a:srgbClr val="434343"/>
                </a:solidFill>
              </a:rPr>
              <a:t>емицид — частный случай </a:t>
            </a:r>
            <a:r>
              <a:rPr lang="ru" sz="1600">
                <a:solidFill>
                  <a:srgbClr val="000000"/>
                </a:solidFill>
              </a:rPr>
              <a:t>мачистского насилия</a:t>
            </a:r>
            <a:r>
              <a:rPr lang="ru" sz="1600">
                <a:solidFill>
                  <a:srgbClr val="434343"/>
                </a:solidFill>
              </a:rPr>
              <a:t>, от которого страдают все </a:t>
            </a:r>
            <a:r>
              <a:rPr lang="ru" sz="1600">
                <a:solidFill>
                  <a:srgbClr val="434343"/>
                </a:solidFill>
              </a:rPr>
              <a:t>непривилегированные группы:</a:t>
            </a:r>
            <a:r>
              <a:rPr b="1" lang="ru" sz="1600">
                <a:solidFill>
                  <a:srgbClr val="434343"/>
                </a:solidFill>
              </a:rPr>
              <a:t> </a:t>
            </a:r>
            <a:r>
              <a:rPr b="1" lang="ru" sz="1600">
                <a:solidFill>
                  <a:srgbClr val="434343"/>
                </a:solidFill>
              </a:rPr>
              <a:t> </a:t>
            </a:r>
            <a:r>
              <a:rPr b="1" lang="ru" sz="1600">
                <a:solidFill>
                  <a:srgbClr val="F1C232"/>
                </a:solidFill>
              </a:rPr>
              <a:t>ЛГБТ </a:t>
            </a:r>
            <a:r>
              <a:rPr b="1" lang="ru" sz="1600">
                <a:solidFill>
                  <a:srgbClr val="434343"/>
                </a:solidFill>
              </a:rPr>
              <a:t> </a:t>
            </a:r>
            <a:r>
              <a:rPr b="1" lang="ru" sz="1600">
                <a:solidFill>
                  <a:srgbClr val="CC4125"/>
                </a:solidFill>
              </a:rPr>
              <a:t>люди с иной фунциональностью</a:t>
            </a:r>
            <a:r>
              <a:rPr b="1" lang="ru" sz="1600">
                <a:solidFill>
                  <a:srgbClr val="CC4125"/>
                </a:solidFill>
              </a:rPr>
              <a:t>      </a:t>
            </a:r>
            <a:r>
              <a:rPr b="1" lang="ru" sz="1600">
                <a:solidFill>
                  <a:srgbClr val="6AA84F"/>
                </a:solidFill>
              </a:rPr>
              <a:t>пенсионеры</a:t>
            </a:r>
            <a:r>
              <a:rPr b="1" lang="ru" sz="1600">
                <a:solidFill>
                  <a:srgbClr val="434343"/>
                </a:solidFill>
              </a:rPr>
              <a:t>  </a:t>
            </a:r>
            <a:r>
              <a:rPr b="1" lang="ru" sz="1600">
                <a:solidFill>
                  <a:srgbClr val="434343"/>
                </a:solidFill>
              </a:rPr>
              <a:t>    </a:t>
            </a:r>
            <a:r>
              <a:rPr b="1" lang="ru" sz="1600">
                <a:solidFill>
                  <a:srgbClr val="351C75"/>
                </a:solidFill>
              </a:rPr>
              <a:t>дети</a:t>
            </a:r>
            <a:r>
              <a:rPr b="1" lang="ru" sz="1600">
                <a:solidFill>
                  <a:srgbClr val="434343"/>
                </a:solidFill>
              </a:rPr>
              <a:t>     мигранты     </a:t>
            </a:r>
            <a:r>
              <a:rPr b="1" lang="ru" sz="1600">
                <a:solidFill>
                  <a:srgbClr val="0B5394"/>
                </a:solidFill>
              </a:rPr>
              <a:t>бездомные</a:t>
            </a:r>
            <a:r>
              <a:rPr b="1" lang="ru" sz="1600">
                <a:solidFill>
                  <a:srgbClr val="434343"/>
                </a:solidFill>
              </a:rPr>
              <a:t>                </a:t>
            </a:r>
            <a:r>
              <a:rPr b="1" lang="ru" sz="1600">
                <a:solidFill>
                  <a:srgbClr val="274E13"/>
                </a:solidFill>
              </a:rPr>
              <a:t>безработные   </a:t>
            </a:r>
            <a:r>
              <a:rPr b="1" lang="ru" sz="1600">
                <a:solidFill>
                  <a:srgbClr val="8E7CC3"/>
                </a:solidFill>
              </a:rPr>
              <a:t>слабые  </a:t>
            </a:r>
            <a:r>
              <a:rPr b="1" lang="ru" sz="1600">
                <a:solidFill>
                  <a:srgbClr val="274E13"/>
                </a:solidFill>
              </a:rPr>
              <a:t> </a:t>
            </a:r>
            <a:r>
              <a:rPr b="1" lang="ru" sz="1600">
                <a:solidFill>
                  <a:srgbClr val="434343"/>
                </a:solidFill>
              </a:rPr>
              <a:t> </a:t>
            </a:r>
            <a:r>
              <a:rPr b="1" lang="ru" sz="1600">
                <a:solidFill>
                  <a:srgbClr val="C27BA0"/>
                </a:solidFill>
              </a:rPr>
              <a:t>больные</a:t>
            </a:r>
            <a:r>
              <a:rPr b="1" lang="ru" sz="1600">
                <a:solidFill>
                  <a:srgbClr val="274E13"/>
                </a:solidFill>
              </a:rPr>
              <a:t> </a:t>
            </a:r>
            <a:r>
              <a:rPr b="1" lang="ru" sz="1600">
                <a:solidFill>
                  <a:srgbClr val="C27BA0"/>
                </a:solidFill>
              </a:rPr>
              <a:t> </a:t>
            </a:r>
            <a:r>
              <a:rPr b="1" lang="ru" sz="1600">
                <a:solidFill>
                  <a:srgbClr val="9900FF"/>
                </a:solidFill>
              </a:rPr>
              <a:t> </a:t>
            </a:r>
            <a:r>
              <a:rPr b="1" lang="ru" sz="1600">
                <a:solidFill>
                  <a:srgbClr val="FF9900"/>
                </a:solidFill>
              </a:rPr>
              <a:t>бедные</a:t>
            </a:r>
            <a:endParaRPr b="1" sz="1600">
              <a:solidFill>
                <a:srgbClr val="FF99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34343"/>
                </a:solidFill>
              </a:rPr>
              <a:t>а</a:t>
            </a:r>
            <a:r>
              <a:rPr lang="ru" sz="1400">
                <a:solidFill>
                  <a:srgbClr val="434343"/>
                </a:solidFill>
              </a:rPr>
              <a:t> также</a:t>
            </a:r>
            <a:endParaRPr sz="14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1700">
                <a:solidFill>
                  <a:srgbClr val="434343"/>
                </a:solidFill>
              </a:rPr>
              <a:t>мужчины, юноши, мальчики.</a:t>
            </a:r>
            <a:r>
              <a:rPr b="1" lang="ru" sz="2000">
                <a:solidFill>
                  <a:srgbClr val="434343"/>
                </a:solidFill>
              </a:rPr>
              <a:t> </a:t>
            </a:r>
            <a:endParaRPr b="1" sz="2000">
              <a:solidFill>
                <a:srgbClr val="434343"/>
              </a:solidFill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2170550" y="57725"/>
            <a:ext cx="6650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9"/>
          <p:cNvSpPr txBox="1"/>
          <p:nvPr/>
        </p:nvSpPr>
        <p:spPr>
          <a:xfrm>
            <a:off x="2378400" y="631825"/>
            <a:ext cx="67656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А если мужчина убивает не женщину? Это как?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125" y="1530900"/>
            <a:ext cx="1461400" cy="18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 title="00988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7175" y="2948925"/>
            <a:ext cx="431850" cy="4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311700" y="192375"/>
            <a:ext cx="85206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что делать?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2604725" y="603250"/>
            <a:ext cx="21885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хочу начать</a:t>
            </a:r>
            <a:r>
              <a:rPr lang="ru">
                <a:solidFill>
                  <a:srgbClr val="434343"/>
                </a:solidFill>
              </a:rPr>
              <a:t> сама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5194450" y="599350"/>
            <a:ext cx="3223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начала мне </a:t>
            </a:r>
            <a:r>
              <a:rPr lang="ru"/>
              <a:t>нужен коллектив</a:t>
            </a:r>
            <a:endParaRPr/>
          </a:p>
        </p:txBody>
      </p:sp>
      <p:sp>
        <p:nvSpPr>
          <p:cNvPr id="224" name="Google Shape;224;p31"/>
          <p:cNvSpPr txBox="1"/>
          <p:nvPr/>
        </p:nvSpPr>
        <p:spPr>
          <a:xfrm>
            <a:off x="2689850" y="1211550"/>
            <a:ext cx="16062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изучай международный опыт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4635200" y="1683975"/>
            <a:ext cx="2101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femicid.net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5834425" y="1152500"/>
            <a:ext cx="1864500" cy="11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помогай действующей группе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1041325" y="2197575"/>
            <a:ext cx="30888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делай антифемицидную группу своего города, региона, страны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2018300" y="3791900"/>
            <a:ext cx="1548600" cy="11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веди хронику убийств, анализируй их, пиши статьи и доклады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3477750" y="3876500"/>
            <a:ext cx="21885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сотрудничай с активистками</a:t>
            </a:r>
            <a:r>
              <a:rPr lang="ru">
                <a:solidFill>
                  <a:srgbClr val="434343"/>
                </a:solidFill>
              </a:rPr>
              <a:t> международной антифемицидной сети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5411775" y="3589300"/>
            <a:ext cx="14121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посещай суды и работай        с медиа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6737000" y="2400913"/>
            <a:ext cx="2101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делай общенациональный просветительский проект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6823900" y="3362900"/>
            <a:ext cx="2101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протестуй против каждого убийства, распространяй листовки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311700" y="3468650"/>
            <a:ext cx="2101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добивайся принятия закона против фемицида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234" name="Google Shape;234;p31"/>
          <p:cNvCxnSpPr/>
          <p:nvPr/>
        </p:nvCxnSpPr>
        <p:spPr>
          <a:xfrm rot="5400000">
            <a:off x="3317900" y="1002300"/>
            <a:ext cx="434700" cy="252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31"/>
          <p:cNvCxnSpPr/>
          <p:nvPr/>
        </p:nvCxnSpPr>
        <p:spPr>
          <a:xfrm flipH="1" rot="-5400000">
            <a:off x="6546475" y="920300"/>
            <a:ext cx="347700" cy="32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1"/>
          <p:cNvCxnSpPr>
            <a:stCxn id="224" idx="3"/>
          </p:cNvCxnSpPr>
          <p:nvPr/>
        </p:nvCxnSpPr>
        <p:spPr>
          <a:xfrm>
            <a:off x="4296050" y="1610550"/>
            <a:ext cx="416400" cy="185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31"/>
          <p:cNvCxnSpPr/>
          <p:nvPr/>
        </p:nvCxnSpPr>
        <p:spPr>
          <a:xfrm flipH="1" rot="10800000">
            <a:off x="5676425" y="1598775"/>
            <a:ext cx="458400" cy="308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1"/>
          <p:cNvCxnSpPr/>
          <p:nvPr/>
        </p:nvCxnSpPr>
        <p:spPr>
          <a:xfrm>
            <a:off x="5836600" y="1978975"/>
            <a:ext cx="1546500" cy="662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31"/>
          <p:cNvCxnSpPr>
            <a:endCxn id="225" idx="1"/>
          </p:cNvCxnSpPr>
          <p:nvPr/>
        </p:nvCxnSpPr>
        <p:spPr>
          <a:xfrm flipH="1" rot="10800000">
            <a:off x="3851300" y="1940775"/>
            <a:ext cx="783900" cy="661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31"/>
          <p:cNvCxnSpPr>
            <a:endCxn id="233" idx="0"/>
          </p:cNvCxnSpPr>
          <p:nvPr/>
        </p:nvCxnSpPr>
        <p:spPr>
          <a:xfrm rot="10800000">
            <a:off x="1362600" y="3468650"/>
            <a:ext cx="5775300" cy="105600"/>
          </a:xfrm>
          <a:prstGeom prst="curvedConnector4">
            <a:avLst>
              <a:gd fmla="val 40902" name="adj1"/>
              <a:gd fmla="val 325497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31"/>
          <p:cNvCxnSpPr/>
          <p:nvPr/>
        </p:nvCxnSpPr>
        <p:spPr>
          <a:xfrm flipH="1">
            <a:off x="2882125" y="3305350"/>
            <a:ext cx="1237800" cy="597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31"/>
          <p:cNvCxnSpPr/>
          <p:nvPr/>
        </p:nvCxnSpPr>
        <p:spPr>
          <a:xfrm flipH="1" rot="-5400000">
            <a:off x="4100175" y="3325100"/>
            <a:ext cx="632100" cy="608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31"/>
          <p:cNvCxnSpPr>
            <a:endCxn id="230" idx="1"/>
          </p:cNvCxnSpPr>
          <p:nvPr/>
        </p:nvCxnSpPr>
        <p:spPr>
          <a:xfrm>
            <a:off x="4743975" y="3400000"/>
            <a:ext cx="667800" cy="616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31"/>
          <p:cNvCxnSpPr/>
          <p:nvPr/>
        </p:nvCxnSpPr>
        <p:spPr>
          <a:xfrm flipH="1" rot="-5400000">
            <a:off x="3736800" y="2732475"/>
            <a:ext cx="616200" cy="5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31"/>
          <p:cNvCxnSpPr/>
          <p:nvPr/>
        </p:nvCxnSpPr>
        <p:spPr>
          <a:xfrm flipH="1">
            <a:off x="4325475" y="2989325"/>
            <a:ext cx="2638800" cy="331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геноцид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725713"/>
            <a:ext cx="3211500" cy="17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геноцид </a:t>
            </a:r>
            <a:r>
              <a:rPr lang="ru">
                <a:solidFill>
                  <a:srgbClr val="000000"/>
                </a:solidFill>
              </a:rPr>
              <a:t>действия для полного  уничтожения нации, </a:t>
            </a:r>
            <a:r>
              <a:rPr lang="ru">
                <a:solidFill>
                  <a:srgbClr val="000000"/>
                </a:solidFill>
              </a:rPr>
              <a:t>этноса, расы, религии, людей иных  возможностей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75575" y="2525550"/>
            <a:ext cx="2419200" cy="18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980000"/>
                </a:solidFill>
              </a:rPr>
              <a:t>этноцид </a:t>
            </a:r>
            <a:r>
              <a:rPr lang="ru">
                <a:solidFill>
                  <a:srgbClr val="000000"/>
                </a:solidFill>
              </a:rPr>
              <a:t>действия для полного  уничтожения исторической памяти народа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523200" y="719175"/>
            <a:ext cx="2202900" cy="33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инфантицид </a:t>
            </a:r>
            <a:r>
              <a:rPr lang="ru">
                <a:solidFill>
                  <a:srgbClr val="000000"/>
                </a:solidFill>
              </a:rPr>
              <a:t>убийство ребенка (детей) - девочек, мальчиков, близнецов и др.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980000"/>
                </a:solidFill>
              </a:rPr>
              <a:t>неонатицид</a:t>
            </a:r>
            <a:r>
              <a:rPr lang="ru"/>
              <a:t> </a:t>
            </a:r>
            <a:r>
              <a:rPr lang="ru">
                <a:solidFill>
                  <a:srgbClr val="000000"/>
                </a:solidFill>
              </a:rPr>
              <a:t>убийство ребенка матерью после родов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6220850" y="719175"/>
            <a:ext cx="2642100" cy="3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фемицид </a:t>
            </a:r>
            <a:r>
              <a:rPr lang="ru">
                <a:solidFill>
                  <a:srgbClr val="000000"/>
                </a:solidFill>
              </a:rPr>
              <a:t> систематические убийства женщин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андроцид </a:t>
            </a:r>
            <a:r>
              <a:rPr lang="ru">
                <a:solidFill>
                  <a:srgbClr val="000000"/>
                </a:solidFill>
              </a:rPr>
              <a:t>систематические убийства мужчин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980000"/>
                </a:solidFill>
              </a:rPr>
              <a:t>гендерцид </a:t>
            </a:r>
            <a:r>
              <a:rPr lang="ru" sz="1700">
                <a:solidFill>
                  <a:srgbClr val="000000"/>
                </a:solidFill>
              </a:rPr>
              <a:t>систематическое 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00"/>
                </a:solidFill>
              </a:rPr>
              <a:t>гендерно мотивированное убийство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2794775" y="227575"/>
            <a:ext cx="41967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6AA84F"/>
                </a:solidFill>
              </a:rPr>
              <a:t>лат. </a:t>
            </a:r>
            <a:r>
              <a:rPr i="1" lang="ru" sz="1700">
                <a:solidFill>
                  <a:srgbClr val="6AA84F"/>
                </a:solidFill>
              </a:rPr>
              <a:t>caedo</a:t>
            </a:r>
            <a:r>
              <a:rPr lang="ru" sz="1700">
                <a:solidFill>
                  <a:srgbClr val="6AA84F"/>
                </a:solidFill>
              </a:rPr>
              <a:t> (цидо) — убиваю</a:t>
            </a:r>
            <a:endParaRPr sz="2000">
              <a:solidFill>
                <a:srgbClr val="6AA84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311700" y="137075"/>
            <a:ext cx="8520600" cy="44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8E7CC3"/>
                </a:solidFill>
              </a:rPr>
              <a:t>Государственная антифемицидная политика:</a:t>
            </a:r>
            <a:endParaRPr b="1" sz="1400">
              <a:solidFill>
                <a:srgbClr val="8E7CC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закон против фемицида и предусмотренная им пожизненная гуманная изоляция и реабилитация мачистов-насильников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государственные компенсации родственникам жертв фемицида, выжившим жертвам насилия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открытый реестр насильников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право на любую самооборону для женщин, освобождение из тюрем женщин, осужденных за самооборону; компенсация и льготы всем невинно осужденным женщинам — за бездействие государства, моральный-физический ущерб и патриархальную юстицию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открытая государственная статистика фемицида, в том числе в докладах международных организаций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мемориал жертв фемицида, топонимы и общественные пространства, названные в честь жертв фемицида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участие в международных программах по искоренению насилия в отношении женщин, в том числе реформа полицейской системы по образцу западных (британская, норвежская)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idx="1" type="body"/>
          </p:nvPr>
        </p:nvSpPr>
        <p:spPr>
          <a:xfrm>
            <a:off x="323550" y="264500"/>
            <a:ext cx="8496900" cy="42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государственное финансирование женских организаций, урезание госфинансирования социально безответственных патриархальных проектов, глобальная госпрограмма против зависимостей, пожизненная реабилитация зависимых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законы о гендерном равенстве, квоты для женщин во всех сферах, экономическое освобождение женщин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Министерство по делам гендерного равенства и государственная феминистская программа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просветительская кампания против мачистского насилия в учебных заведениях, госучреждениях, на фестивалях, в барах, в гостиницах, на улицах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сеть кризисных центров для жертв гендерного насилия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никакого управляемого феминизма больше, никаких милитаристских, фемицидных и патриотических мероприятий, никаких фальшивых проправительственных “феминистских” фестивалей и подмены международной женской повестки ради сохранения статус-кво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666666"/>
                </a:solidFill>
              </a:rPr>
              <a:t>— феминистская урбанистика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idx="1" type="body"/>
          </p:nvPr>
        </p:nvSpPr>
        <p:spPr>
          <a:xfrm>
            <a:off x="311700" y="442800"/>
            <a:ext cx="8520600" cy="42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674EA7"/>
                </a:solidFill>
              </a:rPr>
              <a:t>Общественная антифемицидная политика:</a:t>
            </a:r>
            <a:endParaRPr b="1" sz="15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— постоянное давление на власть, требование государственной антифемицидной политики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— локальные антифемицидные группы в городах, областях, округах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— постоянный общественный контроль деятельности полиции, судов, учреждений изоляции насильников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— просветительская кампания против мачистского насилия в учебных заведениях, госучреждениях, на фестивалях, в барах, в гостиницах, на улицах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— антифемицидная журналистика - сейчас она такая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— участие россиянок в интернациональном женском движении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 b="0" l="1543" r="2579" t="3956"/>
          <a:stretch/>
        </p:blipFill>
        <p:spPr>
          <a:xfrm>
            <a:off x="6506000" y="3218450"/>
            <a:ext cx="1817224" cy="113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34"/>
          <p:cNvCxnSpPr/>
          <p:nvPr/>
        </p:nvCxnSpPr>
        <p:spPr>
          <a:xfrm>
            <a:off x="5265575" y="3471275"/>
            <a:ext cx="1058700" cy="15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3" name="Google Shape;263;p34"/>
          <p:cNvSpPr txBox="1"/>
          <p:nvPr/>
        </p:nvSpPr>
        <p:spPr>
          <a:xfrm>
            <a:off x="6506000" y="4443100"/>
            <a:ext cx="21570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8E7CC3"/>
                </a:solidFill>
              </a:rPr>
              <a:t>Гугли “Как писать про фемицид”</a:t>
            </a:r>
            <a:endParaRPr sz="900">
              <a:solidFill>
                <a:srgbClr val="8E7CC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85200C"/>
                </a:solidFill>
              </a:rPr>
              <a:t>что делать, если у вас мужская социализация?</a:t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269" name="Google Shape;269;p35"/>
          <p:cNvSpPr txBox="1"/>
          <p:nvPr>
            <p:ph idx="1" type="body"/>
          </p:nvPr>
        </p:nvSpPr>
        <p:spPr>
          <a:xfrm>
            <a:off x="311700" y="1259000"/>
            <a:ext cx="8520600" cy="33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работайте над собой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откажитесь от патриархального способа взаимодействия с женщинами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перестаньте воспринимать женщин как ресурсы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избавьтесь от париархальных клише в быту, в том числе в одежде, привычках, речи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уберите доминирование, конкуренцию, демонстрацию агрессии из своих приоритетов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дайте женщинам возможность говорить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слушайте женщин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спрашивайте согласия: “нет” — значит “нет”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участвуйте в группе по  неагрессивному взаимодействию и решению конфликтов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помогайте антифемицидной группе города, региона, страны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-"/>
            </a:pPr>
            <a:r>
              <a:rPr lang="ru" sz="1500">
                <a:solidFill>
                  <a:srgbClr val="434343"/>
                </a:solidFill>
              </a:rPr>
              <a:t>поддерживайте требования непривилегированных групп</a:t>
            </a:r>
            <a:endParaRPr sz="15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25" y="207700"/>
            <a:ext cx="2209404" cy="29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1625" y="207700"/>
            <a:ext cx="2948244" cy="221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8666" y="207702"/>
            <a:ext cx="2948273" cy="221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5575" y="2735538"/>
            <a:ext cx="2914451" cy="218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1625" y="2715919"/>
            <a:ext cx="2914451" cy="218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3425" y="3408040"/>
            <a:ext cx="2209400" cy="158018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2731625" y="2386950"/>
            <a:ext cx="6505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Подробнее в докладе </a:t>
            </a:r>
            <a:r>
              <a:rPr lang="ru" sz="1000" u="sng">
                <a:hlinkClick r:id="rId10"/>
              </a:rPr>
              <a:t>“Слово года - фемицид” (2019) </a:t>
            </a:r>
            <a:endParaRPr sz="1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/>
          <p:nvPr>
            <p:ph type="title"/>
          </p:nvPr>
        </p:nvSpPr>
        <p:spPr>
          <a:xfrm>
            <a:off x="3276300" y="348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74EA7"/>
                </a:solidFill>
              </a:rPr>
              <a:t>Как помочь?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286" name="Google Shape;286;p37"/>
          <p:cNvSpPr txBox="1"/>
          <p:nvPr>
            <p:ph idx="1" type="body"/>
          </p:nvPr>
        </p:nvSpPr>
        <p:spPr>
          <a:xfrm>
            <a:off x="808175" y="982175"/>
            <a:ext cx="7695000" cy="3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если ты готова помогать как волонтёр — пиши на femicid.net@gmail.com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нам всегда нужны грамотно пишущие, организаторы,  дизайнеры, переводчики, программисты, журналисты и пиарщики 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присоединяйся к facebook.com/groups/femicideinRussia/ и распространяй информацию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приходи на наши мероприятия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также мы можем бесплатно обучить вас методу работы с данными о фемициде — для вашего собственного проекта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</a:rPr>
              <a:t>поддержи наш некоммерческий и волонтерский проект финансово PayPal someothertimes@gmail.com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Убитую надо называть убитой, а не умершей или погибшей.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8"/>
          <p:cNvSpPr txBox="1"/>
          <p:nvPr>
            <p:ph idx="1" type="body"/>
          </p:nvPr>
        </p:nvSpPr>
        <p:spPr>
          <a:xfrm>
            <a:off x="1500850" y="1233275"/>
            <a:ext cx="561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Доклад сделан при участии десятков волонтёров из разных стран и феминистских групп                  со всего мира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femicid.net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2602650" y="1637475"/>
            <a:ext cx="3938700" cy="34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A61C00"/>
                </a:solidFill>
              </a:rPr>
              <a:t> </a:t>
            </a:r>
            <a:r>
              <a:rPr lang="ru">
                <a:solidFill>
                  <a:srgbClr val="A61C00"/>
                </a:solidFill>
              </a:rPr>
              <a:t>фемицид</a:t>
            </a:r>
            <a:r>
              <a:rPr lang="ru">
                <a:solidFill>
                  <a:srgbClr val="3D85C6"/>
                </a:solidFill>
              </a:rPr>
              <a:t> </a:t>
            </a:r>
            <a:r>
              <a:rPr lang="ru">
                <a:solidFill>
                  <a:srgbClr val="242424"/>
                </a:solidFill>
              </a:rPr>
              <a:t>— убийство женщин                           на почве ненависти к женщинам, совершаемое мужчинами                                   или в патриархальных интересах                                                    при попустительстве государства</a:t>
            </a:r>
            <a:endParaRPr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406400" y="605550"/>
            <a:ext cx="63312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351C75"/>
                </a:solidFill>
              </a:rPr>
              <a:t>Нет статистики — нет проблемы!</a:t>
            </a:r>
            <a:endParaRPr sz="2200">
              <a:solidFill>
                <a:srgbClr val="351C7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5200C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306950" y="2009075"/>
            <a:ext cx="65301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Государство убегает от слов</a:t>
            </a:r>
            <a:r>
              <a:rPr lang="ru" sz="2000"/>
              <a:t>                              “гендерное насилие” и “фемицид”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8E7CC3"/>
                </a:solidFill>
              </a:rPr>
              <a:t>Журналисты и правозащитники стараются                  не использовать слово “фемицид” в своих текстах</a:t>
            </a:r>
            <a:endParaRPr sz="2900">
              <a:solidFill>
                <a:srgbClr val="8E7CC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6378150" y="2332000"/>
            <a:ext cx="2593800" cy="3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666666"/>
                </a:solidFill>
              </a:rPr>
              <a:t>Исполнительный директор Управления ООН по наркотикам и преступности      с 2010 года, российский дипломат Юрий Фёдоров, ежегодно подписывает обзоры о мировом фемициде.             Про фемицид в России в этих докладах нет ни слова. </a:t>
            </a:r>
            <a:endParaRPr sz="13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B45F0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E06666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13832" r="15596" t="6794"/>
          <a:stretch/>
        </p:blipFill>
        <p:spPr>
          <a:xfrm>
            <a:off x="4833375" y="2291776"/>
            <a:ext cx="1374750" cy="203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25" y="3190987"/>
            <a:ext cx="1710674" cy="11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type="ctrTitle"/>
          </p:nvPr>
        </p:nvSpPr>
        <p:spPr>
          <a:xfrm>
            <a:off x="327525" y="4414250"/>
            <a:ext cx="1710600" cy="58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999999"/>
                </a:solidFill>
              </a:rPr>
              <a:t>Сенатор от Омской области Елена Мизулина</a:t>
            </a:r>
            <a:endParaRPr b="1">
              <a:solidFill>
                <a:srgbClr val="E3F2DE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25" y="583938"/>
            <a:ext cx="1240425" cy="12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idx="1" type="subTitle"/>
          </p:nvPr>
        </p:nvSpPr>
        <p:spPr>
          <a:xfrm>
            <a:off x="327550" y="1611725"/>
            <a:ext cx="17106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999999"/>
                </a:solidFill>
              </a:rPr>
              <a:t>Представитель МВД Станислав Колесник</a:t>
            </a:r>
            <a:endParaRPr sz="2500">
              <a:solidFill>
                <a:srgbClr val="999999"/>
              </a:solidFill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1797075" y="2291775"/>
            <a:ext cx="2552100" cy="1556400"/>
          </a:xfrm>
          <a:prstGeom prst="cloudCallout">
            <a:avLst>
              <a:gd fmla="val -64845" name="adj1"/>
              <a:gd fmla="val 43323" name="adj2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500">
                <a:solidFill>
                  <a:srgbClr val="FFFFFF"/>
                </a:solidFill>
              </a:rPr>
              <a:t>В 2015 году от рук мужей погибло 304 женщины</a:t>
            </a:r>
            <a:endParaRPr i="1" sz="5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2157900" y="460602"/>
            <a:ext cx="2414100" cy="1487100"/>
          </a:xfrm>
          <a:prstGeom prst="cloudCallout">
            <a:avLst>
              <a:gd fmla="val -77318" name="adj1"/>
              <a:gd fmla="val -1530" name="adj2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500">
                <a:solidFill>
                  <a:srgbClr val="FFFFFF"/>
                </a:solidFill>
              </a:rPr>
              <a:t>В 2019 году от рук мужей погибло 175 женщин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5733675" y="536500"/>
            <a:ext cx="2465100" cy="1335300"/>
          </a:xfrm>
          <a:prstGeom prst="cloudCallout">
            <a:avLst>
              <a:gd fmla="val -44310" name="adj1"/>
              <a:gd fmla="val 101739" name="adj2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500">
                <a:solidFill>
                  <a:srgbClr val="FFFFFF"/>
                </a:solidFill>
              </a:rPr>
              <a:t>Фемицид </a:t>
            </a:r>
            <a:r>
              <a:rPr lang="ru" sz="2000">
                <a:solidFill>
                  <a:srgbClr val="FFFFFF"/>
                </a:solidFill>
              </a:rPr>
              <a:t>—</a:t>
            </a:r>
            <a:r>
              <a:rPr i="1" lang="ru" sz="1500">
                <a:solidFill>
                  <a:srgbClr val="FFFFFF"/>
                </a:solidFill>
              </a:rPr>
              <a:t> это не у нас!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9177" y="4019589"/>
            <a:ext cx="982001" cy="50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359100" y="533100"/>
            <a:ext cx="8194500" cy="32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434343"/>
                </a:solidFill>
              </a:rPr>
              <a:t>за 20</a:t>
            </a:r>
            <a:r>
              <a:rPr lang="ru" sz="1800">
                <a:solidFill>
                  <a:srgbClr val="434343"/>
                </a:solidFill>
              </a:rPr>
              <a:t>19 год активистками </a:t>
            </a:r>
            <a:r>
              <a:rPr lang="ru" sz="1800">
                <a:solidFill>
                  <a:srgbClr val="434343"/>
                </a:solidFill>
              </a:rPr>
              <a:t>femicid.net </a:t>
            </a:r>
            <a:r>
              <a:rPr lang="ru" sz="1800">
                <a:solidFill>
                  <a:srgbClr val="434343"/>
                </a:solidFill>
              </a:rPr>
              <a:t>в открытых источниках было обнаружено не менее </a:t>
            </a:r>
            <a:r>
              <a:rPr lang="ru" sz="1800">
                <a:solidFill>
                  <a:srgbClr val="A61C00"/>
                </a:solidFill>
              </a:rPr>
              <a:t>1661 </a:t>
            </a:r>
            <a:r>
              <a:rPr lang="ru" sz="1800">
                <a:solidFill>
                  <a:srgbClr val="434343"/>
                </a:solidFill>
              </a:rPr>
              <a:t>новости о фемицидах России, к 20 июня 2020 года — не менее </a:t>
            </a:r>
            <a:r>
              <a:rPr lang="ru" sz="1800">
                <a:solidFill>
                  <a:srgbClr val="A61C00"/>
                </a:solidFill>
              </a:rPr>
              <a:t>623</a:t>
            </a:r>
            <a:r>
              <a:rPr lang="ru" sz="1800">
                <a:solidFill>
                  <a:srgbClr val="434343"/>
                </a:solidFill>
              </a:rPr>
              <a:t> убийств россиянок на гендерной почве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50" y="1887350"/>
            <a:ext cx="9189700" cy="3705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8"/>
          <p:cNvCxnSpPr/>
          <p:nvPr/>
        </p:nvCxnSpPr>
        <p:spPr>
          <a:xfrm flipH="1" rot="10800000">
            <a:off x="-51500" y="1880325"/>
            <a:ext cx="91896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923475" y="950875"/>
            <a:ext cx="39504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1360450" y="334800"/>
            <a:ext cx="31368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600">
                <a:solidFill>
                  <a:srgbClr val="674EA7"/>
                </a:solidFill>
              </a:rPr>
              <a:t> — Коэффициент фемицида </a:t>
            </a:r>
            <a:r>
              <a:rPr b="1" lang="ru" sz="1600">
                <a:solidFill>
                  <a:srgbClr val="666666"/>
                </a:solidFill>
              </a:rPr>
              <a:t>помогает сравнить ситуацию в разных странах!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05" name="Google Shape;105;p19"/>
          <p:cNvSpPr txBox="1"/>
          <p:nvPr>
            <p:ph idx="1" type="subTitle"/>
          </p:nvPr>
        </p:nvSpPr>
        <p:spPr>
          <a:xfrm>
            <a:off x="427500" y="3375500"/>
            <a:ext cx="5886600" cy="26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600">
                <a:solidFill>
                  <a:srgbClr val="D9D9D9"/>
                </a:solidFill>
              </a:rPr>
              <a:t>40% убийств женщин в принципе остаются скрытыми, попадают в иные категории статистики МВД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675" y="198975"/>
            <a:ext cx="2735273" cy="22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475" y="2858625"/>
            <a:ext cx="1158375" cy="11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6">
            <a:alphaModFix/>
          </a:blip>
          <a:srcRect b="6375" l="0" r="0" t="0"/>
          <a:stretch/>
        </p:blipFill>
        <p:spPr>
          <a:xfrm>
            <a:off x="1041163" y="2254650"/>
            <a:ext cx="3775375" cy="4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6478125" y="300050"/>
            <a:ext cx="18135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девочек, в том числе связанные с изнасилованием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160488" y="3968463"/>
            <a:ext cx="22233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вовлечённых </a:t>
            </a:r>
            <a:endParaRPr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в проституцию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2785583" y="340863"/>
            <a:ext cx="1461900" cy="7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убийство пенсионерок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384288" y="3212737"/>
            <a:ext cx="18135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интимных партнерш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415313" y="2623263"/>
            <a:ext cx="19920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матерей, сестёр и бабушек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7195038" y="2299563"/>
            <a:ext cx="14619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молодых женщин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344338" y="1188563"/>
            <a:ext cx="14619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расистский фемицид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5961388" y="4007463"/>
            <a:ext cx="19326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лесбофемицид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288" y="2941563"/>
            <a:ext cx="1263764" cy="7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876" y="2201312"/>
            <a:ext cx="745500" cy="7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5">
            <a:alphaModFix/>
          </a:blip>
          <a:srcRect b="-25062" l="4321" r="18375" t="0"/>
          <a:stretch/>
        </p:blipFill>
        <p:spPr>
          <a:xfrm>
            <a:off x="2383787" y="2919400"/>
            <a:ext cx="791700" cy="7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9862" y="1007337"/>
            <a:ext cx="745502" cy="6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2197788" y="1869863"/>
            <a:ext cx="3895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некоторые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типы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фемицида</a:t>
            </a:r>
            <a:endParaRPr b="1"/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7">
            <a:alphaModFix/>
          </a:blip>
          <a:srcRect b="0" l="28586" r="0" t="0"/>
          <a:stretch/>
        </p:blipFill>
        <p:spPr>
          <a:xfrm>
            <a:off x="2824363" y="1012438"/>
            <a:ext cx="745500" cy="65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8">
            <a:alphaModFix/>
          </a:blip>
          <a:srcRect b="6985" l="38849" r="6099" t="0"/>
          <a:stretch/>
        </p:blipFill>
        <p:spPr>
          <a:xfrm>
            <a:off x="3838762" y="2941575"/>
            <a:ext cx="881875" cy="83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9">
            <a:alphaModFix/>
          </a:blip>
          <a:srcRect b="0" l="14625" r="34110" t="12242"/>
          <a:stretch/>
        </p:blipFill>
        <p:spPr>
          <a:xfrm>
            <a:off x="5854487" y="2623263"/>
            <a:ext cx="1094025" cy="10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1138" y="1228988"/>
            <a:ext cx="1151925" cy="7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61138" y="1974170"/>
            <a:ext cx="1151925" cy="649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6630913" y="1307259"/>
            <a:ext cx="23526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девочек в процессе “традиционных” калечащих  операций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2197788" y="3733263"/>
            <a:ext cx="40260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убийства женщин, отказывающихся от навязанной гендерной роли, в том числе политический фемицид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7092888" y="3145488"/>
            <a:ext cx="1769700" cy="1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миф о любви, ревности, чести как оправдание фемицида</a:t>
            </a:r>
            <a:r>
              <a:rPr b="1" lang="ru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515688" y="776488"/>
            <a:ext cx="22233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</a:rPr>
              <a:t>убийство женщин</a:t>
            </a:r>
            <a:r>
              <a:rPr lang="ru" sz="1200">
                <a:solidFill>
                  <a:srgbClr val="434343"/>
                </a:solidFill>
              </a:rPr>
              <a:t> “случайно попавших под руку”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264438" y="2039363"/>
            <a:ext cx="20532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34343"/>
                </a:solidFill>
              </a:rPr>
              <a:t>убийства женщин из-за подозрения в воровстве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4443587" y="349725"/>
            <a:ext cx="18249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фемицид бравады и беспечности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12">
            <a:alphaModFix/>
          </a:blip>
          <a:srcRect b="32637" l="19389" r="23464" t="1719"/>
          <a:stretch/>
        </p:blipFill>
        <p:spPr>
          <a:xfrm>
            <a:off x="4294062" y="1007338"/>
            <a:ext cx="967088" cy="6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64737" y="2945665"/>
            <a:ext cx="712125" cy="7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61138" y="2564073"/>
            <a:ext cx="615950" cy="58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15">
            <a:alphaModFix/>
          </a:blip>
          <a:srcRect b="0" l="0" r="49987" t="477"/>
          <a:stretch/>
        </p:blipFill>
        <p:spPr>
          <a:xfrm>
            <a:off x="2406888" y="1447035"/>
            <a:ext cx="745500" cy="91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424" y="210125"/>
            <a:ext cx="5637051" cy="4488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