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embeddedFontLst>
    <p:embeddedFont>
      <p:font typeface="Caveat"/>
      <p:regular r:id="rId30"/>
      <p:bold r:id="rId31"/>
    </p:embeddedFont>
    <p:embeddedFont>
      <p:font typeface="Nunito"/>
      <p:regular r:id="rId32"/>
      <p:bold r:id="rId33"/>
      <p:italic r:id="rId34"/>
      <p:boldItalic r:id="rId35"/>
    </p:embeddedFont>
    <p:embeddedFont>
      <p:font typeface="Pacifico"/>
      <p:regular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Caveat-bold.fntdata"/><Relationship Id="rId30" Type="http://schemas.openxmlformats.org/officeDocument/2006/relationships/font" Target="fonts/Caveat-regular.fntdata"/><Relationship Id="rId11" Type="http://schemas.openxmlformats.org/officeDocument/2006/relationships/slide" Target="slides/slide6.xml"/><Relationship Id="rId33" Type="http://schemas.openxmlformats.org/officeDocument/2006/relationships/font" Target="fonts/Nunito-bold.fntdata"/><Relationship Id="rId10" Type="http://schemas.openxmlformats.org/officeDocument/2006/relationships/slide" Target="slides/slide5.xml"/><Relationship Id="rId32" Type="http://schemas.openxmlformats.org/officeDocument/2006/relationships/font" Target="fonts/Nunito-regular.fntdata"/><Relationship Id="rId13" Type="http://schemas.openxmlformats.org/officeDocument/2006/relationships/slide" Target="slides/slide8.xml"/><Relationship Id="rId35" Type="http://schemas.openxmlformats.org/officeDocument/2006/relationships/font" Target="fonts/Nunito-boldItalic.fntdata"/><Relationship Id="rId12" Type="http://schemas.openxmlformats.org/officeDocument/2006/relationships/slide" Target="slides/slide7.xml"/><Relationship Id="rId34" Type="http://schemas.openxmlformats.org/officeDocument/2006/relationships/font" Target="fonts/Nunito-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font" Target="fonts/Pacifico-regular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894fc40269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894fc40269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894fc40269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894fc40269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8b34be5e1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8b34be5e1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894fc40269_0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894fc40269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894fc40269_0_2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894fc40269_0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894fc40269_0_2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894fc40269_0_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894fc40269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894fc40269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894fc40269_0_2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894fc40269_0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894fc40269_0_2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894fc40269_0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894fc40269_0_3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894fc40269_0_3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894fc40269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894fc40269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894fc40269_0_3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894fc40269_0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894fc40269_0_3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894fc40269_0_3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894fc40269_0_3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894fc40269_0_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8238470b98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8238470b98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894fc40269_0_3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894fc40269_0_3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8bde0d23c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8bde0d23c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894fc40269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894fc40269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894fc40269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894fc40269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894fc40269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894fc40269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894fc40269_0_3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894fc40269_0_3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894fc40269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894fc40269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894fc40269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894fc40269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Relationship Id="rId4" Type="http://schemas.openxmlformats.org/officeDocument/2006/relationships/image" Target="../media/image21.png"/><Relationship Id="rId5" Type="http://schemas.openxmlformats.org/officeDocument/2006/relationships/image" Target="../media/image2.png"/><Relationship Id="rId6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Relationship Id="rId4" Type="http://schemas.openxmlformats.org/officeDocument/2006/relationships/image" Target="../media/image22.png"/><Relationship Id="rId5" Type="http://schemas.openxmlformats.org/officeDocument/2006/relationships/image" Target="../media/image20.png"/><Relationship Id="rId6" Type="http://schemas.openxmlformats.org/officeDocument/2006/relationships/image" Target="../media/image28.png"/><Relationship Id="rId7" Type="http://schemas.openxmlformats.org/officeDocument/2006/relationships/image" Target="../media/image19.png"/><Relationship Id="rId8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1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docs.google.com/spreadsheets/d/1qe-1QNELEwwtdrgWG9Zf_LCAGPDF8TMRg5S_VeeYYcY/edit?usp=sharing" TargetMode="External"/><Relationship Id="rId4" Type="http://schemas.openxmlformats.org/officeDocument/2006/relationships/image" Target="../media/image2.png"/><Relationship Id="rId5" Type="http://schemas.openxmlformats.org/officeDocument/2006/relationships/image" Target="../media/image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www.wmmsk.com/2019/07/kak-pisat-pro-femicid-rekomendacii-dlya-media/" TargetMode="External"/><Relationship Id="rId4" Type="http://schemas.openxmlformats.org/officeDocument/2006/relationships/hyperlink" Target="https://www.wmmsk.com/zhenskaya-zhurnalistika/" TargetMode="External"/><Relationship Id="rId5" Type="http://schemas.openxmlformats.org/officeDocument/2006/relationships/hyperlink" Target="https://www.wmmsk.com/2019/09/chem-feministskij-tekst-otlichaetsya-ot-patriarhalnogo/" TargetMode="External"/><Relationship Id="rId6" Type="http://schemas.openxmlformats.org/officeDocument/2006/relationships/hyperlink" Target="https://www.bergenrabbit.net/2019/01/koza-otpushhenija/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www.youtube.com/watch?v=3UlxMXM8zqM" TargetMode="External"/><Relationship Id="rId4" Type="http://schemas.openxmlformats.org/officeDocument/2006/relationships/image" Target="../media/image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.png"/><Relationship Id="rId4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9.png"/><Relationship Id="rId5" Type="http://schemas.openxmlformats.org/officeDocument/2006/relationships/image" Target="../media/image16.png"/><Relationship Id="rId6" Type="http://schemas.openxmlformats.org/officeDocument/2006/relationships/image" Target="../media/image2.png"/><Relationship Id="rId7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Relationship Id="rId4" Type="http://schemas.openxmlformats.org/officeDocument/2006/relationships/image" Target="../media/image17.png"/><Relationship Id="rId5" Type="http://schemas.openxmlformats.org/officeDocument/2006/relationships/image" Target="../media/image2.png"/><Relationship Id="rId6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1234050" y="2116088"/>
            <a:ext cx="6675900" cy="103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34343"/>
                </a:solidFill>
              </a:rPr>
              <a:t>Фемицид и медиа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1565900" y="1070725"/>
            <a:ext cx="57912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674EA7"/>
                </a:solidFill>
              </a:rPr>
              <a:t>не                   </a:t>
            </a:r>
            <a:r>
              <a:rPr lang="ru">
                <a:solidFill>
                  <a:srgbClr val="674EA7"/>
                </a:solidFill>
              </a:rPr>
              <a:t>прямая связь</a:t>
            </a:r>
            <a:endParaRPr>
              <a:solidFill>
                <a:srgbClr val="674EA7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950" y="347713"/>
            <a:ext cx="2312300" cy="289037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2339600" y="3405050"/>
            <a:ext cx="4952400" cy="12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4900">
                <a:solidFill>
                  <a:srgbClr val="674EA7"/>
                </a:solidFill>
                <a:latin typeface="Caveat"/>
                <a:ea typeface="Caveat"/>
                <a:cs typeface="Caveat"/>
                <a:sym typeface="Caveat"/>
              </a:rPr>
              <a:t>робота над ошибкаме</a:t>
            </a:r>
            <a:endParaRPr sz="4900">
              <a:solidFill>
                <a:srgbClr val="674EA7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850" y="371501"/>
            <a:ext cx="2455626" cy="2414068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2"/>
          <p:cNvSpPr txBox="1"/>
          <p:nvPr/>
        </p:nvSpPr>
        <p:spPr>
          <a:xfrm>
            <a:off x="3504850" y="291300"/>
            <a:ext cx="4005600" cy="4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Заголовок</a:t>
            </a:r>
            <a:endParaRPr b="1"/>
          </a:p>
        </p:txBody>
      </p:sp>
      <p:sp>
        <p:nvSpPr>
          <p:cNvPr id="141" name="Google Shape;141;p22"/>
          <p:cNvSpPr txBox="1"/>
          <p:nvPr/>
        </p:nvSpPr>
        <p:spPr>
          <a:xfrm>
            <a:off x="2981175" y="773800"/>
            <a:ext cx="2804700" cy="9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метод убийства - подражатели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эпатаж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романтизация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запугивание</a:t>
            </a:r>
            <a:endParaRPr/>
          </a:p>
        </p:txBody>
      </p:sp>
      <p:pic>
        <p:nvPicPr>
          <p:cNvPr id="142" name="Google Shape;14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2925" y="1693250"/>
            <a:ext cx="486475" cy="484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2925" y="3261450"/>
            <a:ext cx="486475" cy="484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85875" y="3459350"/>
            <a:ext cx="486475" cy="48486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2"/>
          <p:cNvSpPr txBox="1"/>
          <p:nvPr/>
        </p:nvSpPr>
        <p:spPr>
          <a:xfrm>
            <a:off x="3103950" y="3011800"/>
            <a:ext cx="2631300" cy="17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метод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легитимизация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эпатаж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кураж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безнаказанность</a:t>
            </a:r>
            <a:endParaRPr/>
          </a:p>
        </p:txBody>
      </p:sp>
      <p:pic>
        <p:nvPicPr>
          <p:cNvPr id="146" name="Google Shape;146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8062" y="2506411"/>
            <a:ext cx="2141701" cy="2487086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2"/>
          <p:cNvSpPr txBox="1"/>
          <p:nvPr/>
        </p:nvSpPr>
        <p:spPr>
          <a:xfrm>
            <a:off x="6429425" y="3262900"/>
            <a:ext cx="2348700" cy="9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5C2D91"/>
                </a:solidFill>
              </a:rPr>
              <a:t>«</a:t>
            </a:r>
            <a:r>
              <a:rPr b="1" lang="ru" sz="1100">
                <a:solidFill>
                  <a:srgbClr val="5C2D91"/>
                </a:solidFill>
              </a:rPr>
              <a:t>Мужчине, совершившему особо тяжкое преступление </a:t>
            </a:r>
            <a:endParaRPr b="1" sz="1100">
              <a:solidFill>
                <a:srgbClr val="5C2D9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5C2D91"/>
                </a:solidFill>
              </a:rPr>
              <a:t>в отношении женщины, предстоит провести десятилетия в тюрьме»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3"/>
          <p:cNvSpPr txBox="1"/>
          <p:nvPr/>
        </p:nvSpPr>
        <p:spPr>
          <a:xfrm>
            <a:off x="2981175" y="291300"/>
            <a:ext cx="4529400" cy="4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Заголовок: мрак, жесть и жуть</a:t>
            </a:r>
            <a:endParaRPr b="1"/>
          </a:p>
        </p:txBody>
      </p:sp>
      <p:sp>
        <p:nvSpPr>
          <p:cNvPr id="153" name="Google Shape;153;p23"/>
          <p:cNvSpPr txBox="1"/>
          <p:nvPr/>
        </p:nvSpPr>
        <p:spPr>
          <a:xfrm>
            <a:off x="2981175" y="773800"/>
            <a:ext cx="2804700" cy="9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4" name="Google Shape;15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325" y="988663"/>
            <a:ext cx="2238125" cy="2268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2749" y="988675"/>
            <a:ext cx="2581549" cy="3399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80612" y="1379788"/>
            <a:ext cx="486475" cy="484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51625" y="2329313"/>
            <a:ext cx="486475" cy="484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13912" y="933760"/>
            <a:ext cx="2742974" cy="2733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02637" y="894938"/>
            <a:ext cx="486475" cy="484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36437" y="3257163"/>
            <a:ext cx="486475" cy="484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58500" y="2230588"/>
            <a:ext cx="486475" cy="484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72025" y="773788"/>
            <a:ext cx="486475" cy="484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3F3F3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400"/>
              <a:t>Заголовок: литературный кругозор</a:t>
            </a:r>
            <a:endParaRPr/>
          </a:p>
        </p:txBody>
      </p:sp>
      <p:pic>
        <p:nvPicPr>
          <p:cNvPr id="168" name="Google Shape;16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300" y="1075337"/>
            <a:ext cx="2562700" cy="220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4"/>
          <p:cNvPicPr preferRelativeResize="0"/>
          <p:nvPr/>
        </p:nvPicPr>
        <p:blipFill rotWithShape="1">
          <a:blip r:embed="rId4">
            <a:alphaModFix/>
          </a:blip>
          <a:srcRect b="-15460" l="0" r="-20091" t="0"/>
          <a:stretch/>
        </p:blipFill>
        <p:spPr>
          <a:xfrm>
            <a:off x="3185400" y="1053675"/>
            <a:ext cx="3528499" cy="2868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41200" y="3665325"/>
            <a:ext cx="2926599" cy="2505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53425" y="1053675"/>
            <a:ext cx="2478877" cy="212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4"/>
          <p:cNvPicPr preferRelativeResize="0"/>
          <p:nvPr/>
        </p:nvPicPr>
        <p:blipFill rotWithShape="1">
          <a:blip r:embed="rId7">
            <a:alphaModFix/>
          </a:blip>
          <a:srcRect b="0" l="0" r="-15353" t="-15353"/>
          <a:stretch/>
        </p:blipFill>
        <p:spPr>
          <a:xfrm>
            <a:off x="6573550" y="3159300"/>
            <a:ext cx="2562699" cy="222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9300" y="3509475"/>
            <a:ext cx="2503213" cy="220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400" y="1676154"/>
            <a:ext cx="3917601" cy="2708654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5"/>
          <p:cNvSpPr txBox="1"/>
          <p:nvPr/>
        </p:nvSpPr>
        <p:spPr>
          <a:xfrm>
            <a:off x="3504850" y="291300"/>
            <a:ext cx="4005600" cy="4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/>
              <a:t>подз</a:t>
            </a:r>
            <a:r>
              <a:rPr b="1" i="1" lang="ru"/>
              <a:t>аголовок</a:t>
            </a:r>
            <a:endParaRPr b="1" i="1"/>
          </a:p>
        </p:txBody>
      </p:sp>
      <p:pic>
        <p:nvPicPr>
          <p:cNvPr id="180" name="Google Shape;18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150" y="3288750"/>
            <a:ext cx="486475" cy="484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44175" y="1443525"/>
            <a:ext cx="486475" cy="48486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5"/>
          <p:cNvSpPr txBox="1"/>
          <p:nvPr/>
        </p:nvSpPr>
        <p:spPr>
          <a:xfrm>
            <a:off x="6272350" y="1443525"/>
            <a:ext cx="2348700" cy="9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5C2D91"/>
                </a:solidFill>
              </a:rPr>
              <a:t>«За ней присматривает тётя»</a:t>
            </a:r>
            <a:r>
              <a:rPr lang="ru" sz="1100">
                <a:solidFill>
                  <a:schemeClr val="dk1"/>
                </a:solidFill>
              </a:rPr>
              <a:t> </a:t>
            </a:r>
            <a:endParaRPr/>
          </a:p>
        </p:txBody>
      </p:sp>
      <p:pic>
        <p:nvPicPr>
          <p:cNvPr id="183" name="Google Shape;183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37076" y="2984875"/>
            <a:ext cx="2471825" cy="19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6"/>
          <p:cNvSpPr txBox="1"/>
          <p:nvPr/>
        </p:nvSpPr>
        <p:spPr>
          <a:xfrm>
            <a:off x="3504850" y="291300"/>
            <a:ext cx="4005600" cy="4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/>
              <a:t>подзаголовок</a:t>
            </a:r>
            <a:endParaRPr b="1" i="1"/>
          </a:p>
        </p:txBody>
      </p:sp>
      <p:pic>
        <p:nvPicPr>
          <p:cNvPr id="189" name="Google Shape;18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6825" y="1650063"/>
            <a:ext cx="486475" cy="484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50" y="2870000"/>
            <a:ext cx="486475" cy="484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6950" y="1079375"/>
            <a:ext cx="486475" cy="484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07900" y="3914525"/>
            <a:ext cx="486475" cy="48486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6"/>
          <p:cNvSpPr txBox="1"/>
          <p:nvPr/>
        </p:nvSpPr>
        <p:spPr>
          <a:xfrm>
            <a:off x="436950" y="880825"/>
            <a:ext cx="3209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/>
              <a:t>Заголовок «Убьют — приходите»: почему россияне забивают своих жён» </a:t>
            </a:r>
            <a:r>
              <a:rPr lang="ru" sz="1100">
                <a:solidFill>
                  <a:schemeClr val="dk1"/>
                </a:solidFill>
              </a:rPr>
              <a:t>сопровождает такой подзаголовок  </a:t>
            </a:r>
            <a:r>
              <a:rPr b="1" lang="ru" sz="1100">
                <a:solidFill>
                  <a:srgbClr val="EF413D"/>
                </a:solidFill>
              </a:rPr>
              <a:t>«Бьют насмерть: как     в России не замечают женщин, страдающих от своих мужей»</a:t>
            </a:r>
            <a:endParaRPr/>
          </a:p>
        </p:txBody>
      </p:sp>
      <p:sp>
        <p:nvSpPr>
          <p:cNvPr id="194" name="Google Shape;194;p26"/>
          <p:cNvSpPr txBox="1"/>
          <p:nvPr/>
        </p:nvSpPr>
        <p:spPr>
          <a:xfrm>
            <a:off x="5580475" y="985525"/>
            <a:ext cx="3168000" cy="9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/>
              <a:t>«Причина фемицида: российская полиция игнорирует сообщения про мачистcкое насилие»:</a:t>
            </a:r>
            <a:r>
              <a:rPr b="1" lang="ru" sz="1100">
                <a:solidFill>
                  <a:srgbClr val="5C2D91"/>
                </a:solidFill>
              </a:rPr>
              <a:t> </a:t>
            </a:r>
            <a:r>
              <a:rPr b="1" lang="ru" sz="1100">
                <a:solidFill>
                  <a:srgbClr val="5C2D91"/>
                </a:solidFill>
              </a:rPr>
              <a:t>«</a:t>
            </a:r>
            <a:r>
              <a:rPr b="1" lang="ru" sz="1100">
                <a:solidFill>
                  <a:srgbClr val="5C2D91"/>
                </a:solidFill>
              </a:rPr>
              <a:t>Циничные рассуждения сотрудников правоохранительных органов</a:t>
            </a:r>
            <a:r>
              <a:rPr b="1" lang="ru" sz="1100">
                <a:solidFill>
                  <a:srgbClr val="5C2D91"/>
                </a:solidFill>
              </a:rPr>
              <a:t>»</a:t>
            </a:r>
            <a:r>
              <a:rPr lang="ru" sz="1100">
                <a:solidFill>
                  <a:schemeClr val="dk1"/>
                </a:solidFill>
              </a:rPr>
              <a:t> </a:t>
            </a:r>
            <a:endParaRPr/>
          </a:p>
        </p:txBody>
      </p:sp>
      <p:sp>
        <p:nvSpPr>
          <p:cNvPr id="195" name="Google Shape;195;p26"/>
          <p:cNvSpPr txBox="1"/>
          <p:nvPr/>
        </p:nvSpPr>
        <p:spPr>
          <a:xfrm>
            <a:off x="903850" y="2621825"/>
            <a:ext cx="2742900" cy="15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</a:rPr>
              <a:t>Заголовок «В Приморье мужчина расчленил и перекрутил в фарш свою девушку»  сопровождает такой подзаголовок </a:t>
            </a:r>
            <a:r>
              <a:rPr b="1" lang="ru" sz="1100">
                <a:solidFill>
                  <a:srgbClr val="EF413D"/>
                </a:solidFill>
              </a:rPr>
              <a:t>«Расчленённое тело молодой девушки обнаружено          в приморском городе Арсеньеве. </a:t>
            </a:r>
            <a:r>
              <a:rPr b="1" lang="ru" sz="1100">
                <a:solidFill>
                  <a:srgbClr val="674EA7"/>
                </a:solidFill>
              </a:rPr>
              <a:t>Предполагаемый убийца арестован»</a:t>
            </a:r>
            <a:endParaRPr>
              <a:solidFill>
                <a:srgbClr val="674EA7"/>
              </a:solidFill>
            </a:endParaRPr>
          </a:p>
        </p:txBody>
      </p:sp>
      <p:sp>
        <p:nvSpPr>
          <p:cNvPr id="196" name="Google Shape;196;p26"/>
          <p:cNvSpPr txBox="1"/>
          <p:nvPr/>
        </p:nvSpPr>
        <p:spPr>
          <a:xfrm>
            <a:off x="3598450" y="2175750"/>
            <a:ext cx="5487000" cy="28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674EA7"/>
                </a:solidFill>
              </a:rPr>
              <a:t>«Убийство произошло в строительном вагончике» </a:t>
            </a:r>
            <a:endParaRPr sz="1000">
              <a:solidFill>
                <a:srgbClr val="674EA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674EA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674EA7"/>
                </a:solidFill>
              </a:rPr>
              <a:t>«Убийство произошло на улице днем 19 июня, задержан бывший сожитель убитой женщины» </a:t>
            </a:r>
            <a:endParaRPr sz="1000">
              <a:solidFill>
                <a:srgbClr val="674EA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674EA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674EA7"/>
                </a:solidFill>
              </a:rPr>
              <a:t>«Полицейские задержали подозреваемого в убийстве женщины» </a:t>
            </a:r>
            <a:endParaRPr sz="1000">
              <a:solidFill>
                <a:srgbClr val="674EA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674EA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rgbClr val="674EA7"/>
                </a:solidFill>
              </a:rPr>
              <a:t>«Предполагаемый убийца прятался в одном из лесов Подмосковья».</a:t>
            </a:r>
            <a:endParaRPr sz="1000">
              <a:solidFill>
                <a:srgbClr val="674EA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FF0000"/>
                </a:solidFill>
              </a:rPr>
              <a:t>«В Москве полиция разыскивает преступника, который</a:t>
            </a:r>
            <a:r>
              <a:rPr b="1" lang="ru" sz="1000">
                <a:solidFill>
                  <a:srgbClr val="FF0000"/>
                </a:solidFill>
              </a:rPr>
              <a:t> </a:t>
            </a:r>
            <a:r>
              <a:rPr b="1" i="1" lang="ru" sz="1000">
                <a:solidFill>
                  <a:srgbClr val="FF0000"/>
                </a:solidFill>
              </a:rPr>
              <a:t>расправился</a:t>
            </a:r>
            <a:r>
              <a:rPr lang="ru" sz="1000">
                <a:solidFill>
                  <a:srgbClr val="FF0000"/>
                </a:solidFill>
              </a:rPr>
              <a:t> с женщиной на Кутузовском проспекте» </a:t>
            </a:r>
            <a:endParaRPr sz="10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FF0000"/>
                </a:solidFill>
              </a:rPr>
              <a:t>«Не хотел развода: как уралец </a:t>
            </a:r>
            <a:r>
              <a:rPr b="1" i="1" lang="ru" sz="1000">
                <a:solidFill>
                  <a:srgbClr val="FF0000"/>
                </a:solidFill>
              </a:rPr>
              <a:t>расправился</a:t>
            </a:r>
            <a:r>
              <a:rPr lang="ru" sz="1000">
                <a:solidFill>
                  <a:srgbClr val="FF0000"/>
                </a:solidFill>
              </a:rPr>
              <a:t> с многодетной матерью» </a:t>
            </a:r>
            <a:endParaRPr sz="10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FF0000"/>
                </a:solidFill>
              </a:rPr>
              <a:t>«В пылу </a:t>
            </a:r>
            <a:r>
              <a:rPr b="1" i="1" lang="ru" sz="1000">
                <a:solidFill>
                  <a:srgbClr val="FF0000"/>
                </a:solidFill>
              </a:rPr>
              <a:t>ревности</a:t>
            </a:r>
            <a:r>
              <a:rPr lang="ru" sz="1000">
                <a:solidFill>
                  <a:srgbClr val="FF0000"/>
                </a:solidFill>
              </a:rPr>
              <a:t>: убийца с детской площадки признал вину» </a:t>
            </a:r>
            <a:endParaRPr sz="10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rgbClr val="FF0000"/>
                </a:solidFill>
              </a:rPr>
              <a:t>«По версии местной полиции, он </a:t>
            </a:r>
            <a:r>
              <a:rPr b="1" i="1" lang="ru" sz="1000">
                <a:solidFill>
                  <a:srgbClr val="FF0000"/>
                </a:solidFill>
              </a:rPr>
              <a:t>избавился</a:t>
            </a:r>
            <a:r>
              <a:rPr lang="ru" sz="1000">
                <a:solidFill>
                  <a:srgbClr val="FF0000"/>
                </a:solidFill>
              </a:rPr>
              <a:t> от своей жены и 16-летней падчерицы»</a:t>
            </a:r>
            <a:endParaRPr b="1" sz="7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7"/>
          <p:cNvSpPr txBox="1"/>
          <p:nvPr/>
        </p:nvSpPr>
        <p:spPr>
          <a:xfrm>
            <a:off x="3504850" y="291300"/>
            <a:ext cx="4005600" cy="4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ИЛЛЮСТРАЦИЯ</a:t>
            </a:r>
            <a:endParaRPr b="1"/>
          </a:p>
        </p:txBody>
      </p:sp>
      <p:pic>
        <p:nvPicPr>
          <p:cNvPr id="202" name="Google Shape;20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725" y="1329125"/>
            <a:ext cx="486475" cy="484866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7"/>
          <p:cNvSpPr txBox="1"/>
          <p:nvPr/>
        </p:nvSpPr>
        <p:spPr>
          <a:xfrm>
            <a:off x="6272350" y="1443525"/>
            <a:ext cx="2348700" cy="9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27"/>
          <p:cNvSpPr txBox="1"/>
          <p:nvPr/>
        </p:nvSpPr>
        <p:spPr>
          <a:xfrm>
            <a:off x="6331350" y="2417625"/>
            <a:ext cx="2631300" cy="17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7"/>
          <p:cNvSpPr txBox="1"/>
          <p:nvPr/>
        </p:nvSpPr>
        <p:spPr>
          <a:xfrm>
            <a:off x="1174350" y="919450"/>
            <a:ext cx="7355700" cy="3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1. Орудия убийства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2. Кровь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3. Трупы и части трупов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4. Постановка с кровью, кулаком, нависающим насильником, страдалицей-женщиной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5. Интимные фото из социальных сетей, фотографий детей жертвы, другие родственники в качестве главной иллюстрации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6. Обнажённые женщины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8. Блеск ума (мясорубка с фаршем, ужасные куклы, кадры из авторского кино)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7"/>
          <p:cNvSpPr txBox="1"/>
          <p:nvPr/>
        </p:nvSpPr>
        <p:spPr>
          <a:xfrm>
            <a:off x="555325" y="4130625"/>
            <a:ext cx="7619700" cy="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2100">
                <a:solidFill>
                  <a:srgbClr val="980000"/>
                </a:solidFill>
              </a:rPr>
              <a:t>Иллюстрировать репортаж фото/видео-сценами непосредственно убийства недопустимо.</a:t>
            </a:r>
            <a:endParaRPr b="1" sz="2400">
              <a:solidFill>
                <a:srgbClr val="9800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2793" y="206900"/>
            <a:ext cx="3552156" cy="228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075" y="2523625"/>
            <a:ext cx="3633026" cy="2353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5425" y="170350"/>
            <a:ext cx="3641104" cy="2353276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8"/>
          <p:cNvSpPr txBox="1"/>
          <p:nvPr/>
        </p:nvSpPr>
        <p:spPr>
          <a:xfrm>
            <a:off x="4506250" y="3131625"/>
            <a:ext cx="4412100" cy="13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FF0000"/>
                </a:solidFill>
              </a:rPr>
              <a:t>— Как кто убил?.. </a:t>
            </a:r>
            <a:r>
              <a:rPr lang="ru" sz="1800">
                <a:solidFill>
                  <a:srgbClr val="FF0000"/>
                </a:solidFill>
              </a:rPr>
              <a:t>—</a:t>
            </a:r>
            <a:r>
              <a:rPr b="1" lang="ru" sz="1800">
                <a:solidFill>
                  <a:srgbClr val="FF0000"/>
                </a:solidFill>
              </a:rPr>
              <a:t> переговорил он, точно не веря ушам своим,  — д    </a:t>
            </a:r>
            <a:r>
              <a:rPr b="1" i="1" lang="ru" sz="1800">
                <a:solidFill>
                  <a:srgbClr val="FF0000"/>
                </a:solidFill>
              </a:rPr>
              <a:t>вы убили</a:t>
            </a:r>
            <a:r>
              <a:rPr b="1" lang="ru" sz="1800">
                <a:solidFill>
                  <a:srgbClr val="FF0000"/>
                </a:solidFill>
              </a:rPr>
              <a:t>, Родион Романыч! </a:t>
            </a:r>
            <a:r>
              <a:rPr b="1" i="1" lang="ru" sz="1800">
                <a:solidFill>
                  <a:srgbClr val="FF0000"/>
                </a:solidFill>
              </a:rPr>
              <a:t>Вы и убили</a:t>
            </a:r>
            <a:r>
              <a:rPr b="1" lang="ru" sz="1800">
                <a:solidFill>
                  <a:srgbClr val="FF0000"/>
                </a:solidFill>
              </a:rPr>
              <a:t>-с...</a:t>
            </a:r>
            <a:endParaRPr b="1" sz="2100">
              <a:solidFill>
                <a:srgbClr val="FF0000"/>
              </a:solidFill>
            </a:endParaRPr>
          </a:p>
        </p:txBody>
      </p:sp>
      <p:sp>
        <p:nvSpPr>
          <p:cNvPr id="215" name="Google Shape;215;p28"/>
          <p:cNvSpPr txBox="1"/>
          <p:nvPr/>
        </p:nvSpPr>
        <p:spPr>
          <a:xfrm>
            <a:off x="5578325" y="1065125"/>
            <a:ext cx="564300" cy="4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Impact"/>
                <a:ea typeface="Impact"/>
                <a:cs typeface="Impact"/>
                <a:sym typeface="Impact"/>
              </a:rPr>
              <a:t>э</a:t>
            </a:r>
            <a:endParaRPr b="1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16" name="Google Shape;216;p28"/>
          <p:cNvSpPr txBox="1"/>
          <p:nvPr/>
        </p:nvSpPr>
        <p:spPr>
          <a:xfrm>
            <a:off x="6679250" y="864900"/>
            <a:ext cx="755700" cy="5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900">
                <a:latin typeface="Comic Sans MS"/>
                <a:ea typeface="Comic Sans MS"/>
                <a:cs typeface="Comic Sans MS"/>
                <a:sym typeface="Comic Sans MS"/>
              </a:rPr>
              <a:t>т</a:t>
            </a:r>
            <a:endParaRPr b="1" sz="29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17" name="Google Shape;217;p28"/>
          <p:cNvSpPr txBox="1"/>
          <p:nvPr/>
        </p:nvSpPr>
        <p:spPr>
          <a:xfrm>
            <a:off x="4952300" y="1988275"/>
            <a:ext cx="728400" cy="6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100">
                <a:latin typeface="Pacifico"/>
                <a:ea typeface="Pacifico"/>
                <a:cs typeface="Pacifico"/>
                <a:sym typeface="Pacifico"/>
              </a:rPr>
              <a:t>и</a:t>
            </a:r>
            <a:endParaRPr sz="3100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218" name="Google Shape;218;p28"/>
          <p:cNvSpPr txBox="1"/>
          <p:nvPr/>
        </p:nvSpPr>
        <p:spPr>
          <a:xfrm>
            <a:off x="5680700" y="2062075"/>
            <a:ext cx="664500" cy="5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 u="sng">
                <a:latin typeface="Nunito"/>
                <a:ea typeface="Nunito"/>
                <a:cs typeface="Nunito"/>
                <a:sym typeface="Nunito"/>
              </a:rPr>
              <a:t>к</a:t>
            </a:r>
            <a:endParaRPr sz="2200" u="sng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19" name="Google Shape;219;p28"/>
          <p:cNvSpPr txBox="1"/>
          <p:nvPr/>
        </p:nvSpPr>
        <p:spPr>
          <a:xfrm>
            <a:off x="8195125" y="3446775"/>
            <a:ext cx="373200" cy="7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highlight>
                  <a:srgbClr val="000000"/>
                </a:highlight>
              </a:rPr>
              <a:t>А   </a:t>
            </a:r>
            <a:endParaRPr>
              <a:solidFill>
                <a:srgbClr val="FFFFFF"/>
              </a:solidFill>
              <a:highlight>
                <a:srgbClr val="000000"/>
              </a:highligh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9"/>
          <p:cNvSpPr txBox="1"/>
          <p:nvPr/>
        </p:nvSpPr>
        <p:spPr>
          <a:xfrm>
            <a:off x="3504850" y="291300"/>
            <a:ext cx="4005600" cy="4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ИЛЛЮСТРАЦИЯ</a:t>
            </a:r>
            <a:endParaRPr b="1"/>
          </a:p>
        </p:txBody>
      </p:sp>
      <p:sp>
        <p:nvSpPr>
          <p:cNvPr id="225" name="Google Shape;225;p29"/>
          <p:cNvSpPr txBox="1"/>
          <p:nvPr/>
        </p:nvSpPr>
        <p:spPr>
          <a:xfrm>
            <a:off x="6272350" y="1443525"/>
            <a:ext cx="2348700" cy="9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9"/>
          <p:cNvSpPr txBox="1"/>
          <p:nvPr/>
        </p:nvSpPr>
        <p:spPr>
          <a:xfrm>
            <a:off x="6331350" y="2417625"/>
            <a:ext cx="2631300" cy="17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9"/>
          <p:cNvSpPr txBox="1"/>
          <p:nvPr/>
        </p:nvSpPr>
        <p:spPr>
          <a:xfrm>
            <a:off x="1192550" y="855725"/>
            <a:ext cx="7355700" cy="3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</a:rPr>
              <a:t>1. Лицо убийцы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</a:rPr>
              <a:t>2. Лицо жертвы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</a:rPr>
              <a:t>3. Совместное фото жертвы и убийцы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</a:rPr>
              <a:t>4. Место происшествия, если там нет ничего из                списка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</a:rPr>
              <a:t>5. Фотографии из квартиры жертвы и/или убийцы (вменяемые)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</a:rPr>
              <a:t>6. Свидетели, сотрудники полиции, соседи, родственники (по их согласию)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</a:rPr>
              <a:t>7. Автомобили спецслужб (без номеров)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</a:rPr>
              <a:t>8. Неагрессивные изображения, которые можно трактовать как символы неминуемого возмездия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</a:rPr>
              <a:t>9. Феминистские изображения, говорящие образами или словами о том, что насилие не останется без ответа, что «нет значит нет</a:t>
            </a:r>
            <a:r>
              <a:rPr b="1" lang="ru" sz="1100">
                <a:solidFill>
                  <a:schemeClr val="dk1"/>
                </a:solidFill>
              </a:rPr>
              <a:t>»</a:t>
            </a:r>
            <a:r>
              <a:rPr lang="ru" sz="1100">
                <a:solidFill>
                  <a:schemeClr val="dk1"/>
                </a:solidFill>
              </a:rPr>
              <a:t>, что общество противостоит мачистскому насилию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</a:rPr>
              <a:t>10. Фотографии с протестов против насилия над женщинами, свечи и цветы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</a:rPr>
              <a:t>11. Контур, которым полицейские обводили тело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8" name="Google Shape;22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600" y="1046900"/>
            <a:ext cx="486475" cy="484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1675" y="1832200"/>
            <a:ext cx="486475" cy="484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200">
                <a:solidFill>
                  <a:srgbClr val="674EA7"/>
                </a:solidFill>
              </a:rPr>
              <a:t>   Убитую надо называть убитой, а не умершей или погибшей</a:t>
            </a:r>
            <a:endParaRPr sz="2200">
              <a:solidFill>
                <a:srgbClr val="674EA7"/>
              </a:solidFill>
            </a:endParaRPr>
          </a:p>
          <a:p>
            <a:pPr indent="0" lvl="0" marL="0" rtl="0" algn="l"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</a:rPr>
              <a:t>       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</a:rPr>
              <a:t>                 Житель города N убил возлюбленную, любимую, любовницу, сожительницу, гражданскую жену. Ему N лет и зовут             </a:t>
            </a:r>
            <a:r>
              <a:rPr lang="ru" sz="1100">
                <a:solidFill>
                  <a:srgbClr val="FFFFFF"/>
                </a:solidFill>
              </a:rPr>
              <a:t>е </a:t>
            </a:r>
            <a:r>
              <a:rPr lang="ru" sz="1100">
                <a:solidFill>
                  <a:schemeClr val="dk1"/>
                </a:solidFill>
              </a:rPr>
              <a:t>              его N и профессия его N. Он всю жизнь был психопатом и домашним насильником, неоднократно попадал в тюрьму, оказавшись на свободе, терзал новых жертв (молодец!). На зоне он воцерковился играл в составе группы (вообще молодец!).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Безымянная, безвозрастная, безработная и по сути бесполезная для общества жертва была милой жёнушкой (вариант - распутницей). В любом случае сама виновата. Ревность, алкоголизм, шла не туда, одевалась не так (стерва, спровоцировала милого парня!)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Соседи никогда и подумать не могли, что такой прекрасный парень, в такой прекрасной семье. Соученик вспоминает, как вместе нюхали клей. Учительница всегда догадывалась. Оказывается, раньше насиловал детей, но с кем не бывает.             </a:t>
            </a:r>
            <a:r>
              <a:rPr lang="ru" sz="1100">
                <a:solidFill>
                  <a:srgbClr val="B4A7D6"/>
                </a:solidFill>
              </a:rPr>
              <a:t>Нет слова фемицид - нет проблемы.</a:t>
            </a:r>
            <a:endParaRPr sz="1100">
              <a:solidFill>
                <a:srgbClr val="B4A7D6"/>
              </a:solidFill>
            </a:endParaRPr>
          </a:p>
          <a:p>
            <a:pPr indent="0" lvl="0" marL="0" rtl="0" algn="l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Задерживали жёстко, порвали три баяна, прыгал из окна. Раскаялся, звонил в скорую или в полицию, сдался сам, сотрудничал со следствием (умница!). </a:t>
            </a:r>
            <a:endParaRPr i="1"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1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36" name="Google Shape;23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800" y="1446238"/>
            <a:ext cx="486475" cy="484866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0"/>
          <p:cNvSpPr txBox="1"/>
          <p:nvPr/>
        </p:nvSpPr>
        <p:spPr>
          <a:xfrm>
            <a:off x="1128850" y="4451625"/>
            <a:ext cx="8421000" cy="4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В</a:t>
            </a:r>
            <a:r>
              <a:rPr b="1" lang="ru"/>
              <a:t>озраст и число судимостей убийцы. Иная информация о нём не нужна.</a:t>
            </a:r>
            <a:endParaRPr b="1"/>
          </a:p>
        </p:txBody>
      </p:sp>
      <p:pic>
        <p:nvPicPr>
          <p:cNvPr id="238" name="Google Shape;23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525" y="4436750"/>
            <a:ext cx="486475" cy="4848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1"/>
          <p:cNvSpPr txBox="1"/>
          <p:nvPr>
            <p:ph idx="1" type="body"/>
          </p:nvPr>
        </p:nvSpPr>
        <p:spPr>
          <a:xfrm>
            <a:off x="311700" y="551650"/>
            <a:ext cx="8501100" cy="342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</a:rPr>
              <a:t>                 Женщина (имя, возраст, город, род занятий) была убита</a:t>
            </a:r>
            <a:r>
              <a:rPr i="1" lang="ru" sz="1100">
                <a:solidFill>
                  <a:schemeClr val="dk1"/>
                </a:solidFill>
              </a:rPr>
              <a:t> на почве гендерной ненависти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</a:rPr>
              <a:t>                 Ярко прослеживаются </a:t>
            </a:r>
            <a:r>
              <a:rPr b="1" lang="ru" sz="1100">
                <a:solidFill>
                  <a:schemeClr val="dk1"/>
                </a:solidFill>
              </a:rPr>
              <a:t>критерии фемицида</a:t>
            </a:r>
            <a:r>
              <a:rPr lang="ru" sz="1100">
                <a:solidFill>
                  <a:schemeClr val="dk1"/>
                </a:solidFill>
              </a:rPr>
              <a:t>... 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</a:rPr>
              <a:t>За свою жизнь жертва достигла того-то и того-то.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</a:rPr>
              <a:t>Она столкнулась с такими-то преступлениями и такими-то преследованиями со стороны насильника </a:t>
            </a:r>
            <a:r>
              <a:rPr i="1" lang="ru" sz="1100">
                <a:solidFill>
                  <a:schemeClr val="dk1"/>
                </a:solidFill>
              </a:rPr>
              <a:t>при попустительстве таких-то чиновников и представителей гражданского общества (имена)</a:t>
            </a:r>
            <a:r>
              <a:rPr lang="ru" sz="1100">
                <a:solidFill>
                  <a:schemeClr val="dk1"/>
                </a:solidFill>
              </a:rPr>
              <a:t>.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</a:rPr>
              <a:t>Убийца задержан, по статье такой-то ему угрожает срок такой-то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</a:rPr>
              <a:t>Комментарии специалистов (правозащитников, психологов, работников полиции, адвокатов, исследователи ксенофобии, феминисток)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</a:rPr>
              <a:t>Реакция общества — акции феминисток, выступления правозащитников, государственные программы предотвращения насилия, дебаты, мемориальные акции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r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ru" sz="2100">
                <a:solidFill>
                  <a:srgbClr val="674EA7"/>
                </a:solidFill>
              </a:rPr>
              <a:t>Новости о фемициде </a:t>
            </a:r>
            <a:r>
              <a:rPr b="1" lang="ru" sz="1100">
                <a:solidFill>
                  <a:srgbClr val="674EA7"/>
                </a:solidFill>
              </a:rPr>
              <a:t>—</a:t>
            </a:r>
            <a:r>
              <a:rPr b="1" lang="ru" sz="2100">
                <a:solidFill>
                  <a:srgbClr val="674EA7"/>
                </a:solidFill>
              </a:rPr>
              <a:t> не та сфера, где нужно шоу</a:t>
            </a:r>
            <a:endParaRPr b="1" sz="2800">
              <a:solidFill>
                <a:srgbClr val="674EA7"/>
              </a:solidFill>
            </a:endParaRPr>
          </a:p>
        </p:txBody>
      </p:sp>
      <p:pic>
        <p:nvPicPr>
          <p:cNvPr id="244" name="Google Shape;24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850" y="606275"/>
            <a:ext cx="486475" cy="484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2125" y="837524"/>
            <a:ext cx="2333248" cy="810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6" name="Google Shape;246;p31"/>
          <p:cNvCxnSpPr/>
          <p:nvPr/>
        </p:nvCxnSpPr>
        <p:spPr>
          <a:xfrm>
            <a:off x="4142100" y="1192575"/>
            <a:ext cx="2348700" cy="255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47" name="Google Shape;247;p31"/>
          <p:cNvSpPr txBox="1"/>
          <p:nvPr/>
        </p:nvSpPr>
        <p:spPr>
          <a:xfrm>
            <a:off x="2121125" y="1049175"/>
            <a:ext cx="3568500" cy="5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800">
                <a:solidFill>
                  <a:srgbClr val="674EA7"/>
                </a:solidFill>
                <a:latin typeface="Caveat"/>
                <a:ea typeface="Caveat"/>
                <a:cs typeface="Caveat"/>
                <a:sym typeface="Caveat"/>
              </a:rPr>
              <a:t>убийца знал, что убивает женщину...</a:t>
            </a:r>
            <a:endParaRPr i="1" sz="1800">
              <a:solidFill>
                <a:srgbClr val="674EA7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2351500" y="931925"/>
            <a:ext cx="4291200" cy="340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ru">
                <a:solidFill>
                  <a:srgbClr val="A61C00"/>
                </a:solidFill>
              </a:rPr>
              <a:t> фемицид</a:t>
            </a:r>
            <a:r>
              <a:rPr lang="ru">
                <a:solidFill>
                  <a:srgbClr val="3D85C6"/>
                </a:solidFill>
              </a:rPr>
              <a:t> </a:t>
            </a:r>
            <a:r>
              <a:rPr lang="ru">
                <a:solidFill>
                  <a:srgbClr val="242424"/>
                </a:solidFill>
              </a:rPr>
              <a:t>— убийство женщин                                         на почве ненависти к женщинам, совершаемое мужчинами                                   или в патриархальных интересах                                                    при попустительстве государства</a:t>
            </a:r>
            <a:endParaRPr>
              <a:solidFill>
                <a:srgbClr val="242424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2"/>
          <p:cNvSpPr txBox="1"/>
          <p:nvPr/>
        </p:nvSpPr>
        <p:spPr>
          <a:xfrm>
            <a:off x="5016025" y="291300"/>
            <a:ext cx="4005600" cy="4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обесценивая жертву</a:t>
            </a:r>
            <a:endParaRPr b="1"/>
          </a:p>
        </p:txBody>
      </p:sp>
      <p:sp>
        <p:nvSpPr>
          <p:cNvPr id="253" name="Google Shape;253;p32"/>
          <p:cNvSpPr txBox="1"/>
          <p:nvPr/>
        </p:nvSpPr>
        <p:spPr>
          <a:xfrm>
            <a:off x="6272350" y="1443525"/>
            <a:ext cx="2348700" cy="9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32"/>
          <p:cNvSpPr txBox="1"/>
          <p:nvPr/>
        </p:nvSpPr>
        <p:spPr>
          <a:xfrm>
            <a:off x="6331350" y="2417625"/>
            <a:ext cx="2631300" cy="17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32"/>
          <p:cNvSpPr txBox="1"/>
          <p:nvPr/>
        </p:nvSpPr>
        <p:spPr>
          <a:xfrm>
            <a:off x="3871025" y="828450"/>
            <a:ext cx="4986900" cy="34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EF413D"/>
                </a:solidFill>
              </a:rPr>
              <a:t>«По словам друзей, Альбина была первой красавицей в Набережных Челнах… С самого детства красавица мечтала стать стюардессой… Знаете, она еще в школе говорила, что хочет летать. Хорошая девчонка была, правда, скромностью в последние годы не отличалась. Профессия немного её испортила. Полетала, посмотрела мир и стала нос задирать. Стала такой гламурной штучкой»</a:t>
            </a:r>
            <a:endParaRPr b="1" sz="1100">
              <a:solidFill>
                <a:srgbClr val="EF413D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EF413D"/>
                </a:solidFill>
              </a:rPr>
              <a:t>«В подмосковном Раменском не могут поверить, что молодую красивую женщину среди бела дня…»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EF413D"/>
                </a:solidFill>
              </a:rPr>
              <a:t>«Знакомая Екатерины, которая до сих пор не может поверить в случившееся, рассказала, что ей несколько раз намекали, что девушка оказывала интим-услуги, и даже присылали её откровенные фото»</a:t>
            </a:r>
            <a:endParaRPr b="1" sz="1100">
              <a:solidFill>
                <a:srgbClr val="EF413D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6" name="Google Shape;25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3825" y="2697925"/>
            <a:ext cx="486475" cy="484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01375" y="343575"/>
            <a:ext cx="486475" cy="484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9625" y="163875"/>
            <a:ext cx="3671399" cy="1902625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2"/>
          <p:cNvSpPr txBox="1"/>
          <p:nvPr/>
        </p:nvSpPr>
        <p:spPr>
          <a:xfrm>
            <a:off x="5016025" y="3645925"/>
            <a:ext cx="4005600" cy="4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оправдываешь</a:t>
            </a:r>
            <a:r>
              <a:rPr b="1" lang="ru"/>
              <a:t> насильника</a:t>
            </a:r>
            <a:endParaRPr b="1"/>
          </a:p>
        </p:txBody>
      </p:sp>
      <p:sp>
        <p:nvSpPr>
          <p:cNvPr id="260" name="Google Shape;260;p32"/>
          <p:cNvSpPr txBox="1"/>
          <p:nvPr/>
        </p:nvSpPr>
        <p:spPr>
          <a:xfrm>
            <a:off x="263925" y="2239475"/>
            <a:ext cx="2439900" cy="26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</a:rPr>
              <a:t>возраст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</a:rPr>
              <a:t>социальный или семейный статус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</a:rPr>
              <a:t>количество детей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</a:rPr>
              <a:t>национальность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</a:rPr>
              <a:t>обращения за помощью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100"/>
              </a:spcBef>
              <a:spcAft>
                <a:spcPts val="11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гражданская активность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3"/>
          <p:cNvSpPr txBox="1"/>
          <p:nvPr>
            <p:ph idx="1" type="body"/>
          </p:nvPr>
        </p:nvSpPr>
        <p:spPr>
          <a:xfrm>
            <a:off x="311700" y="262150"/>
            <a:ext cx="3084000" cy="142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300">
                <a:solidFill>
                  <a:schemeClr val="dk1"/>
                </a:solidFill>
              </a:rPr>
              <a:t>Перспективы убийцы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300">
                <a:solidFill>
                  <a:schemeClr val="dk1"/>
                </a:solidFill>
              </a:rPr>
              <a:t>Ссылки на компетентные органы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300">
                <a:solidFill>
                  <a:schemeClr val="dk1"/>
                </a:solidFill>
              </a:rPr>
              <a:t>Параллельные случаи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4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33"/>
          <p:cNvSpPr txBox="1"/>
          <p:nvPr/>
        </p:nvSpPr>
        <p:spPr>
          <a:xfrm>
            <a:off x="418775" y="1784300"/>
            <a:ext cx="3677700" cy="30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500">
                <a:solidFill>
                  <a:srgbClr val="FF0000"/>
                </a:solidFill>
              </a:rPr>
              <a:t>– а ещё недавно убили мужчину</a:t>
            </a:r>
            <a:endParaRPr b="1" sz="15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500">
                <a:solidFill>
                  <a:srgbClr val="FF0000"/>
                </a:solidFill>
              </a:rPr>
              <a:t>– еще недавно ограбили банк</a:t>
            </a:r>
            <a:endParaRPr b="1" sz="15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500">
                <a:solidFill>
                  <a:srgbClr val="FF0000"/>
                </a:solidFill>
              </a:rPr>
              <a:t>– а еще найден труп лошади</a:t>
            </a:r>
            <a:endParaRPr b="1" sz="15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500">
                <a:solidFill>
                  <a:srgbClr val="FF0000"/>
                </a:solidFill>
              </a:rPr>
              <a:t>– а женщины тоже убивают мужчин</a:t>
            </a:r>
            <a:endParaRPr b="1" sz="15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500">
                <a:solidFill>
                  <a:srgbClr val="FF0000"/>
                </a:solidFill>
              </a:rPr>
              <a:t>– недавно бездомные отравились суррогатом</a:t>
            </a:r>
            <a:endParaRPr b="1" sz="15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500">
                <a:solidFill>
                  <a:srgbClr val="FF0000"/>
                </a:solidFill>
              </a:rPr>
              <a:t>– большая авария на улице Ленина</a:t>
            </a:r>
            <a:endParaRPr b="1" sz="15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rgbClr val="FF0000"/>
                </a:solidFill>
              </a:rPr>
              <a:t>– проблемы с водопроводом у жителей микрорайона</a:t>
            </a:r>
            <a:endParaRPr b="1" sz="1500">
              <a:solidFill>
                <a:srgbClr val="FF0000"/>
              </a:solidFill>
            </a:endParaRPr>
          </a:p>
        </p:txBody>
      </p:sp>
      <p:sp>
        <p:nvSpPr>
          <p:cNvPr id="267" name="Google Shape;267;p33"/>
          <p:cNvSpPr txBox="1"/>
          <p:nvPr/>
        </p:nvSpPr>
        <p:spPr>
          <a:xfrm>
            <a:off x="4342400" y="546200"/>
            <a:ext cx="4096500" cy="3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500">
                <a:solidFill>
                  <a:srgbClr val="674EA7"/>
                </a:solidFill>
              </a:rPr>
              <a:t>– при похожих обстоятельствах убита женщина</a:t>
            </a:r>
            <a:endParaRPr b="1" sz="1500">
              <a:solidFill>
                <a:srgbClr val="674EA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500">
                <a:solidFill>
                  <a:srgbClr val="674EA7"/>
                </a:solidFill>
              </a:rPr>
              <a:t>– шесть женщины были убиты мачистами за последние два дня</a:t>
            </a:r>
            <a:endParaRPr b="1" sz="1500">
              <a:solidFill>
                <a:srgbClr val="674EA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500">
                <a:solidFill>
                  <a:srgbClr val="674EA7"/>
                </a:solidFill>
              </a:rPr>
              <a:t>– в этом году в России было совершено более 678 подобных убийств </a:t>
            </a:r>
            <a:r>
              <a:rPr b="1" lang="ru" sz="1500">
                <a:solidFill>
                  <a:srgbClr val="FF0000"/>
                </a:solidFill>
              </a:rPr>
              <a:t>актуальная цифра</a:t>
            </a:r>
            <a:r>
              <a:rPr b="1" lang="ru" sz="1500">
                <a:solidFill>
                  <a:srgbClr val="FF0000"/>
                </a:solidFill>
                <a:uFill>
                  <a:noFill/>
                </a:uFill>
                <a:hlinkClick r:id="rId3"/>
              </a:rPr>
              <a:t> </a:t>
            </a:r>
            <a:r>
              <a:rPr b="1" lang="ru" sz="1500">
                <a:solidFill>
                  <a:srgbClr val="FF0000"/>
                </a:solidFill>
              </a:rPr>
              <a:t>на femicid.net, не дублируйте эту цифры и вообще никогда не дублируйте непроверенные на день публикации цифры</a:t>
            </a:r>
            <a:endParaRPr b="1" sz="15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500">
                <a:solidFill>
                  <a:srgbClr val="674EA7"/>
                </a:solidFill>
              </a:rPr>
              <a:t>– Маша Иванова обратилась в кризисный центр и спаслась от мужа-садиста, телефон кризисного центра</a:t>
            </a:r>
            <a:endParaRPr b="1" sz="1500">
              <a:solidFill>
                <a:srgbClr val="674EA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rgbClr val="674EA7"/>
                </a:solidFill>
              </a:rPr>
              <a:t>– недавно мы опубликовали статью о том, что делать, если женщине угрожает опасность</a:t>
            </a:r>
            <a:endParaRPr b="1" sz="1800">
              <a:solidFill>
                <a:srgbClr val="674EA7"/>
              </a:solidFill>
            </a:endParaRPr>
          </a:p>
        </p:txBody>
      </p:sp>
      <p:pic>
        <p:nvPicPr>
          <p:cNvPr id="268" name="Google Shape;26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3600" y="3911000"/>
            <a:ext cx="486475" cy="484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75375" y="3575475"/>
            <a:ext cx="486475" cy="48486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3"/>
          <p:cNvSpPr/>
          <p:nvPr/>
        </p:nvSpPr>
        <p:spPr>
          <a:xfrm>
            <a:off x="3619675" y="2756175"/>
            <a:ext cx="2426700" cy="819300"/>
          </a:xfrm>
          <a:prstGeom prst="cloudCallout">
            <a:avLst>
              <a:gd fmla="val -20833" name="adj1"/>
              <a:gd fmla="val 62500" name="adj2"/>
            </a:avLst>
          </a:prstGeom>
          <a:solidFill>
            <a:srgbClr val="D9D2E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/>
              <a:t>Мы уже всё поняли...</a:t>
            </a:r>
            <a:endParaRPr sz="1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300"/>
              <a:t>Выводы, завершающие статью о случае фемицида</a:t>
            </a:r>
            <a:endParaRPr b="1" sz="13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34"/>
          <p:cNvSpPr txBox="1"/>
          <p:nvPr>
            <p:ph idx="1" type="body"/>
          </p:nvPr>
        </p:nvSpPr>
        <p:spPr>
          <a:xfrm>
            <a:off x="273450" y="1286625"/>
            <a:ext cx="8597100" cy="11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ru">
                <a:solidFill>
                  <a:srgbClr val="B4A7D6"/>
                </a:solidFill>
              </a:rPr>
              <a:t>закон о фемициде </a:t>
            </a:r>
            <a:r>
              <a:rPr lang="ru">
                <a:solidFill>
                  <a:srgbClr val="B4A7D6"/>
                </a:solidFill>
              </a:rPr>
              <a:t>закон о фемициде закон о фемициде закон о фемициде закон о фемициде закон о фемициде закон о фемициде закон о фемициде закон о фемициде закон о фемициде закон о фемициде закон о фемициде</a:t>
            </a:r>
            <a:endParaRPr b="1" sz="2900">
              <a:solidFill>
                <a:srgbClr val="674EA7"/>
              </a:solidFill>
            </a:endParaRPr>
          </a:p>
        </p:txBody>
      </p:sp>
      <p:sp>
        <p:nvSpPr>
          <p:cNvPr id="277" name="Google Shape;277;p34"/>
          <p:cNvSpPr txBox="1"/>
          <p:nvPr/>
        </p:nvSpPr>
        <p:spPr>
          <a:xfrm>
            <a:off x="114075" y="2610325"/>
            <a:ext cx="8520600" cy="21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 sz="2200">
                <a:solidFill>
                  <a:srgbClr val="674EA7"/>
                </a:solidFill>
              </a:rPr>
              <a:t>без упоминания слова «фемицид» статья про мизогинное убийство это пустой и бессмысленный текст, идеологически поддерживающий убийц, скрывающий системную проблему, приводящий к новому фемициду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Что почитать?</a:t>
            </a:r>
            <a:endParaRPr/>
          </a:p>
        </p:txBody>
      </p:sp>
      <p:sp>
        <p:nvSpPr>
          <p:cNvPr id="283" name="Google Shape;283;p35"/>
          <p:cNvSpPr txBox="1"/>
          <p:nvPr>
            <p:ph idx="1" type="body"/>
          </p:nvPr>
        </p:nvSpPr>
        <p:spPr>
          <a:xfrm>
            <a:off x="1045350" y="1519800"/>
            <a:ext cx="7403100" cy="210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rgbClr val="674EA7"/>
                </a:solidFill>
                <a:hlinkClick r:id="rId3"/>
              </a:rPr>
              <a:t>Как писать про фемицид</a:t>
            </a:r>
            <a:r>
              <a:rPr lang="ru">
                <a:solidFill>
                  <a:srgbClr val="351C75"/>
                </a:solidFill>
              </a:rPr>
              <a:t> </a:t>
            </a:r>
            <a:r>
              <a:rPr lang="ru"/>
              <a:t>— рекомендации для медиа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 u="sng">
                <a:solidFill>
                  <a:srgbClr val="8E7CC3"/>
                </a:solidFill>
                <a:hlinkClick r:id="rId4"/>
              </a:rPr>
              <a:t>Пиши поперёк</a:t>
            </a:r>
            <a:r>
              <a:rPr lang="ru">
                <a:solidFill>
                  <a:srgbClr val="8E7CC3"/>
                </a:solidFill>
              </a:rPr>
              <a:t> </a:t>
            </a:r>
            <a:r>
              <a:rPr lang="ru"/>
              <a:t>— женская журналистика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 u="sng">
                <a:solidFill>
                  <a:srgbClr val="674EA7"/>
                </a:solidFill>
                <a:hlinkClick r:id="rId5"/>
              </a:rPr>
              <a:t>Чем феминистский текст отличается от патриархального?</a:t>
            </a:r>
            <a:endParaRPr>
              <a:solidFill>
                <a:srgbClr val="674EA7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 u="sng">
                <a:solidFill>
                  <a:srgbClr val="8E7CC3"/>
                </a:solidFill>
                <a:hlinkClick r:id="rId6"/>
              </a:rPr>
              <a:t>Коза отпущения</a:t>
            </a:r>
            <a:r>
              <a:rPr lang="ru">
                <a:solidFill>
                  <a:srgbClr val="8E7CC3"/>
                </a:solidFill>
              </a:rPr>
              <a:t> </a:t>
            </a:r>
            <a:r>
              <a:rPr lang="ru"/>
              <a:t>— как великие русские писатели убивали женщин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35"/>
          <p:cNvSpPr txBox="1"/>
          <p:nvPr/>
        </p:nvSpPr>
        <p:spPr>
          <a:xfrm>
            <a:off x="5976425" y="3854425"/>
            <a:ext cx="2472000" cy="6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/>
              <a:t>wmmsk.com</a:t>
            </a:r>
            <a:endParaRPr b="1" sz="23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Вместе против фемицида</a:t>
            </a:r>
            <a:r>
              <a:rPr lang="ru">
                <a:solidFill>
                  <a:srgbClr val="FF0000"/>
                </a:solidFill>
              </a:rPr>
              <a:t> </a:t>
            </a:r>
            <a:r>
              <a:rPr lang="ru">
                <a:solidFill>
                  <a:srgbClr val="FF0000"/>
                </a:solidFill>
              </a:rPr>
              <a:t>femicid.net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90" name="Google Shape;290;p36"/>
          <p:cNvSpPr txBox="1"/>
          <p:nvPr>
            <p:ph idx="1" type="body"/>
          </p:nvPr>
        </p:nvSpPr>
        <p:spPr>
          <a:xfrm>
            <a:off x="518900" y="4160925"/>
            <a:ext cx="8313300" cy="40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ru"/>
              <a:t>femicid.net@gmail.com</a:t>
            </a:r>
            <a:endParaRPr/>
          </a:p>
        </p:txBody>
      </p:sp>
      <p:pic>
        <p:nvPicPr>
          <p:cNvPr id="291" name="Google Shape;29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0339" y="1125625"/>
            <a:ext cx="5170424" cy="2927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2341875" y="931925"/>
            <a:ext cx="4291200" cy="340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ru">
                <a:solidFill>
                  <a:srgbClr val="A61C00"/>
                </a:solidFill>
              </a:rPr>
              <a:t> фемицид</a:t>
            </a:r>
            <a:r>
              <a:rPr lang="ru">
                <a:solidFill>
                  <a:srgbClr val="3D85C6"/>
                </a:solidFill>
              </a:rPr>
              <a:t> </a:t>
            </a:r>
            <a:r>
              <a:rPr lang="ru">
                <a:solidFill>
                  <a:srgbClr val="242424"/>
                </a:solidFill>
              </a:rPr>
              <a:t>— убийство женщин                                         на почве ненависти к женщинам, совершаемое мужчинами                                   или в патриархальных интересах                                                    при попустительстве государства</a:t>
            </a:r>
            <a:endParaRPr>
              <a:solidFill>
                <a:srgbClr val="242424"/>
              </a:solidFill>
            </a:endParaRPr>
          </a:p>
        </p:txBody>
      </p:sp>
      <p:pic>
        <p:nvPicPr>
          <p:cNvPr descr="Онлайн-дискусія &quot;Феміцид: витоки явища та шляхи подолання&quot;.&#10;В продовження теми протидії насильству, яка актуалізувалась у зв’язку з епідемією коронавірусу та активізацією частини українського руху за ратифікацію Стамбульської конвенції в Україні, Центр гендерної культури ініціював онлайн-дискусію “Феміцид: витоки явища та шляхи подолання”.&#10;&#10;До обговорення важкої, але важливої теми 25 червня Центр запросив іспанську активістку Любаву Малишеву. Любава є представницею команди проєкту femicid.net. Зазначений проєкт є феміністичною ініціативою, до якої по всьому світові постійно долучаються небайдужі та активні учасники та учасниці.&#10;&#10;https://www.genderculturecentre.org/femicid-vitoki-yavishha-ta-shlyakhi-podolan/" id="68" name="Google Shape;68;p15" title="Онлайн-дискусія &quot;Феміцид: витоки явища та шляхи подолання&quot;.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62263" y="2960425"/>
            <a:ext cx="2135434" cy="160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410301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48951" y="293263"/>
            <a:ext cx="5276497" cy="455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/>
          <p:nvPr>
            <p:ph idx="1" type="subTitle"/>
          </p:nvPr>
        </p:nvSpPr>
        <p:spPr>
          <a:xfrm>
            <a:off x="474750" y="1676750"/>
            <a:ext cx="8194500" cy="32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>
                <a:solidFill>
                  <a:srgbClr val="434343"/>
                </a:solidFill>
              </a:rPr>
              <a:t>за 20</a:t>
            </a:r>
            <a:r>
              <a:rPr lang="ru" sz="1800">
                <a:solidFill>
                  <a:srgbClr val="434343"/>
                </a:solidFill>
              </a:rPr>
              <a:t>19 год активистками femicid.net в открытых источниках было обнаружено не менее </a:t>
            </a:r>
            <a:r>
              <a:rPr lang="ru" sz="1800">
                <a:solidFill>
                  <a:srgbClr val="A61C00"/>
                </a:solidFill>
              </a:rPr>
              <a:t>1672 </a:t>
            </a:r>
            <a:r>
              <a:rPr lang="ru" sz="1800">
                <a:solidFill>
                  <a:srgbClr val="434343"/>
                </a:solidFill>
              </a:rPr>
              <a:t>новости о фемицидах России, к 9 июля 2020 года — не менее </a:t>
            </a:r>
            <a:r>
              <a:rPr lang="ru" sz="1800">
                <a:solidFill>
                  <a:srgbClr val="A61C00"/>
                </a:solidFill>
              </a:rPr>
              <a:t>678</a:t>
            </a:r>
            <a:r>
              <a:rPr lang="ru" sz="1800">
                <a:solidFill>
                  <a:srgbClr val="434343"/>
                </a:solidFill>
              </a:rPr>
              <a:t> убийств россиянок на гендерной почве</a:t>
            </a:r>
            <a:endParaRPr sz="18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00" y="3057160"/>
            <a:ext cx="9144000" cy="332613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8"/>
          <p:cNvSpPr/>
          <p:nvPr/>
        </p:nvSpPr>
        <p:spPr>
          <a:xfrm>
            <a:off x="643475" y="338675"/>
            <a:ext cx="2675400" cy="1016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Bushman &amp; Anderson, 2002; DeWall, Anderson &amp; &amp; Bushman, 2011</a:t>
            </a:r>
            <a:endParaRPr/>
          </a:p>
        </p:txBody>
      </p:sp>
      <p:sp>
        <p:nvSpPr>
          <p:cNvPr id="86" name="Google Shape;86;p18"/>
          <p:cNvSpPr/>
          <p:nvPr/>
        </p:nvSpPr>
        <p:spPr>
          <a:xfrm>
            <a:off x="643475" y="1631325"/>
            <a:ext cx="3849600" cy="1066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Greene &amp; Bynum, 1982; Phillips &amp; Hensley, 1984; Laser, Luster, &amp; Oshio, 2007; Anderson, Bushman, Donnerstein, Hummer &amp; Warburton, 2015; Джентиле, 2016</a:t>
            </a:r>
            <a:endParaRPr/>
          </a:p>
        </p:txBody>
      </p:sp>
      <p:sp>
        <p:nvSpPr>
          <p:cNvPr id="87" name="Google Shape;87;p18"/>
          <p:cNvSpPr/>
          <p:nvPr/>
        </p:nvSpPr>
        <p:spPr>
          <a:xfrm>
            <a:off x="6265350" y="180625"/>
            <a:ext cx="2675400" cy="1016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Bushman &amp; Huesmann, 2014</a:t>
            </a:r>
            <a:endParaRPr/>
          </a:p>
        </p:txBody>
      </p:sp>
      <p:sp>
        <p:nvSpPr>
          <p:cNvPr id="88" name="Google Shape;88;p18"/>
          <p:cNvSpPr txBox="1"/>
          <p:nvPr/>
        </p:nvSpPr>
        <p:spPr>
          <a:xfrm>
            <a:off x="4346200" y="338675"/>
            <a:ext cx="25287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дегуманизация</a:t>
            </a:r>
            <a:endParaRPr/>
          </a:p>
        </p:txBody>
      </p:sp>
      <p:cxnSp>
        <p:nvCxnSpPr>
          <p:cNvPr id="89" name="Google Shape;89;p18"/>
          <p:cNvCxnSpPr>
            <a:stCxn id="85" idx="3"/>
          </p:cNvCxnSpPr>
          <p:nvPr/>
        </p:nvCxnSpPr>
        <p:spPr>
          <a:xfrm flipH="1" rot="10800000">
            <a:off x="3318875" y="654725"/>
            <a:ext cx="824100" cy="192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0" name="Google Shape;90;p18"/>
          <p:cNvSpPr txBox="1"/>
          <p:nvPr/>
        </p:nvSpPr>
        <p:spPr>
          <a:xfrm>
            <a:off x="5384800" y="1670750"/>
            <a:ext cx="3126900" cy="4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равнодушие к чужим страданиям</a:t>
            </a:r>
            <a:endParaRPr/>
          </a:p>
        </p:txBody>
      </p:sp>
      <p:cxnSp>
        <p:nvCxnSpPr>
          <p:cNvPr id="91" name="Google Shape;91;p18"/>
          <p:cNvCxnSpPr>
            <a:stCxn id="86" idx="3"/>
          </p:cNvCxnSpPr>
          <p:nvPr/>
        </p:nvCxnSpPr>
        <p:spPr>
          <a:xfrm flipH="1" rot="10800000">
            <a:off x="4493075" y="2032125"/>
            <a:ext cx="711000" cy="132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2" name="Google Shape;92;p18"/>
          <p:cNvCxnSpPr>
            <a:stCxn id="85" idx="3"/>
          </p:cNvCxnSpPr>
          <p:nvPr/>
        </p:nvCxnSpPr>
        <p:spPr>
          <a:xfrm>
            <a:off x="3318875" y="846725"/>
            <a:ext cx="1941600" cy="801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3" name="Google Shape;93;p18"/>
          <p:cNvSpPr txBox="1"/>
          <p:nvPr/>
        </p:nvSpPr>
        <p:spPr>
          <a:xfrm>
            <a:off x="5351075" y="2571750"/>
            <a:ext cx="3849600" cy="4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воздействие на общественные отношения</a:t>
            </a:r>
            <a:endParaRPr/>
          </a:p>
        </p:txBody>
      </p:sp>
      <p:cxnSp>
        <p:nvCxnSpPr>
          <p:cNvPr id="94" name="Google Shape;94;p18"/>
          <p:cNvCxnSpPr>
            <a:stCxn id="86" idx="3"/>
          </p:cNvCxnSpPr>
          <p:nvPr/>
        </p:nvCxnSpPr>
        <p:spPr>
          <a:xfrm>
            <a:off x="4493075" y="2164725"/>
            <a:ext cx="699900" cy="477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5" name="Google Shape;95;p18"/>
          <p:cNvCxnSpPr/>
          <p:nvPr/>
        </p:nvCxnSpPr>
        <p:spPr>
          <a:xfrm rot="10800000">
            <a:off x="5881525" y="575725"/>
            <a:ext cx="395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6" name="Google Shape;96;p18"/>
          <p:cNvSpPr/>
          <p:nvPr/>
        </p:nvSpPr>
        <p:spPr>
          <a:xfrm>
            <a:off x="781750" y="3533400"/>
            <a:ext cx="2675400" cy="1117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Media Effects on Crime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and Crime Style, 2018</a:t>
            </a:r>
            <a:endParaRPr sz="1700"/>
          </a:p>
        </p:txBody>
      </p:sp>
      <p:sp>
        <p:nvSpPr>
          <p:cNvPr id="97" name="Google Shape;97;p18"/>
          <p:cNvSpPr txBox="1"/>
          <p:nvPr/>
        </p:nvSpPr>
        <p:spPr>
          <a:xfrm>
            <a:off x="4712925" y="4650900"/>
            <a:ext cx="32511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подражание</a:t>
            </a:r>
            <a:endParaRPr/>
          </a:p>
        </p:txBody>
      </p:sp>
      <p:cxnSp>
        <p:nvCxnSpPr>
          <p:cNvPr id="98" name="Google Shape;98;p18"/>
          <p:cNvCxnSpPr>
            <a:stCxn id="96" idx="3"/>
          </p:cNvCxnSpPr>
          <p:nvPr/>
        </p:nvCxnSpPr>
        <p:spPr>
          <a:xfrm>
            <a:off x="3457150" y="4092150"/>
            <a:ext cx="1158300" cy="568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9" name="Google Shape;99;p18"/>
          <p:cNvSpPr txBox="1"/>
          <p:nvPr/>
        </p:nvSpPr>
        <p:spPr>
          <a:xfrm>
            <a:off x="1256300" y="2974675"/>
            <a:ext cx="4424400" cy="10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veat"/>
              <a:buChar char="-"/>
            </a:pPr>
            <a:r>
              <a:rPr lang="ru" sz="24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эффекты новостей о убийствах  +</a:t>
            </a:r>
            <a:endParaRPr sz="24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Свежая идея!</a:t>
            </a:r>
            <a:endParaRPr/>
          </a:p>
        </p:txBody>
      </p:sp>
      <p:sp>
        <p:nvSpPr>
          <p:cNvPr id="105" name="Google Shape;105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i="1" lang="ru"/>
              <a:t>...</a:t>
            </a:r>
            <a:r>
              <a:rPr i="1" lang="ru"/>
              <a:t>Совершенно бесспорно, что болтовня газет, сенсационные уголовные романы, фильмы кинематографа, изображающие ловкость и смелость убийц, развивая в нервозной и жадной до сенсации городской массе болезненное любопытство к преступникам, способствует росту преступлений; на это указывают и учёные криминалисты. Также бесспорно, что все эти сенсации внушают убийцам самодовольное сознание своей исключительности…. </a:t>
            </a:r>
            <a:endParaRPr i="1"/>
          </a:p>
          <a:p>
            <a:pPr indent="0" lvl="0" marL="0" rtl="0" algn="r">
              <a:spcBef>
                <a:spcPts val="1600"/>
              </a:spcBef>
              <a:spcAft>
                <a:spcPts val="1600"/>
              </a:spcAft>
              <a:buNone/>
            </a:pPr>
            <a:r>
              <a:rPr i="1" lang="ru"/>
              <a:t> </a:t>
            </a:r>
            <a:r>
              <a:rPr lang="ru"/>
              <a:t>«Убийцы» Максим Горький, 1926 год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/>
          <p:nvPr/>
        </p:nvSpPr>
        <p:spPr>
          <a:xfrm>
            <a:off x="3504850" y="291300"/>
            <a:ext cx="4005600" cy="4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Заголовок</a:t>
            </a:r>
            <a:endParaRPr b="1"/>
          </a:p>
        </p:txBody>
      </p:sp>
      <p:pic>
        <p:nvPicPr>
          <p:cNvPr id="111" name="Google Shape;11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850" y="291300"/>
            <a:ext cx="2178099" cy="2193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0650" y="232125"/>
            <a:ext cx="2243001" cy="2506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4475" y="2866525"/>
            <a:ext cx="2631278" cy="2851049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0"/>
          <p:cNvSpPr txBox="1"/>
          <p:nvPr/>
        </p:nvSpPr>
        <p:spPr>
          <a:xfrm>
            <a:off x="2757475" y="773800"/>
            <a:ext cx="2804700" cy="9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мужчина важнее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молодая ценнее старой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мужчина имеет право прощать </a:t>
            </a:r>
            <a:endParaRPr/>
          </a:p>
        </p:txBody>
      </p:sp>
      <p:pic>
        <p:nvPicPr>
          <p:cNvPr id="115" name="Google Shape;115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71475" y="773800"/>
            <a:ext cx="486475" cy="484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42925" y="3261450"/>
            <a:ext cx="486475" cy="484866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0"/>
          <p:cNvSpPr/>
          <p:nvPr/>
        </p:nvSpPr>
        <p:spPr>
          <a:xfrm>
            <a:off x="5962825" y="1846440"/>
            <a:ext cx="2202250" cy="1385300"/>
          </a:xfrm>
          <a:custGeom>
            <a:rect b="b" l="l" r="r" t="t"/>
            <a:pathLst>
              <a:path extrusionOk="0" h="55412" w="88090">
                <a:moveTo>
                  <a:pt x="0" y="16813"/>
                </a:moveTo>
                <a:cubicBezTo>
                  <a:pt x="3079" y="10654"/>
                  <a:pt x="10789" y="-1529"/>
                  <a:pt x="15658" y="3340"/>
                </a:cubicBezTo>
                <a:cubicBezTo>
                  <a:pt x="17394" y="5076"/>
                  <a:pt x="15302" y="8281"/>
                  <a:pt x="14565" y="10623"/>
                </a:cubicBezTo>
                <a:cubicBezTo>
                  <a:pt x="12306" y="17799"/>
                  <a:pt x="9770" y="24889"/>
                  <a:pt x="7647" y="32107"/>
                </a:cubicBezTo>
                <a:cubicBezTo>
                  <a:pt x="6607" y="35643"/>
                  <a:pt x="755" y="41944"/>
                  <a:pt x="4369" y="42667"/>
                </a:cubicBezTo>
                <a:cubicBezTo>
                  <a:pt x="7231" y="43239"/>
                  <a:pt x="8768" y="38781"/>
                  <a:pt x="10560" y="36477"/>
                </a:cubicBezTo>
                <a:cubicBezTo>
                  <a:pt x="18500" y="26268"/>
                  <a:pt x="23080" y="13842"/>
                  <a:pt x="29495" y="2612"/>
                </a:cubicBezTo>
                <a:cubicBezTo>
                  <a:pt x="30416" y="1000"/>
                  <a:pt x="29001" y="6316"/>
                  <a:pt x="28403" y="8074"/>
                </a:cubicBezTo>
                <a:cubicBezTo>
                  <a:pt x="25582" y="16362"/>
                  <a:pt x="23012" y="24741"/>
                  <a:pt x="20756" y="33200"/>
                </a:cubicBezTo>
                <a:cubicBezTo>
                  <a:pt x="20216" y="35224"/>
                  <a:pt x="18181" y="37908"/>
                  <a:pt x="19663" y="39390"/>
                </a:cubicBezTo>
                <a:cubicBezTo>
                  <a:pt x="22894" y="42621"/>
                  <a:pt x="25574" y="32418"/>
                  <a:pt x="28403" y="28830"/>
                </a:cubicBezTo>
                <a:cubicBezTo>
                  <a:pt x="34507" y="21089"/>
                  <a:pt x="40242" y="13051"/>
                  <a:pt x="46610" y="5525"/>
                </a:cubicBezTo>
                <a:cubicBezTo>
                  <a:pt x="49975" y="1548"/>
                  <a:pt x="51027" y="0"/>
                  <a:pt x="51344" y="63"/>
                </a:cubicBezTo>
                <a:cubicBezTo>
                  <a:pt x="57489" y="1291"/>
                  <a:pt x="47227" y="11937"/>
                  <a:pt x="44425" y="17542"/>
                </a:cubicBezTo>
                <a:cubicBezTo>
                  <a:pt x="43333" y="19727"/>
                  <a:pt x="39584" y="22220"/>
                  <a:pt x="41148" y="24096"/>
                </a:cubicBezTo>
                <a:cubicBezTo>
                  <a:pt x="42254" y="25423"/>
                  <a:pt x="42954" y="23909"/>
                  <a:pt x="44425" y="23004"/>
                </a:cubicBezTo>
                <a:cubicBezTo>
                  <a:pt x="50400" y="19327"/>
                  <a:pt x="55467" y="14337"/>
                  <a:pt x="61176" y="10259"/>
                </a:cubicBezTo>
                <a:cubicBezTo>
                  <a:pt x="62839" y="9071"/>
                  <a:pt x="65898" y="6815"/>
                  <a:pt x="65909" y="6981"/>
                </a:cubicBezTo>
                <a:cubicBezTo>
                  <a:pt x="66425" y="14721"/>
                  <a:pt x="60953" y="21700"/>
                  <a:pt x="57898" y="28830"/>
                </a:cubicBezTo>
                <a:cubicBezTo>
                  <a:pt x="57779" y="29108"/>
                  <a:pt x="55284" y="35786"/>
                  <a:pt x="55349" y="35749"/>
                </a:cubicBezTo>
                <a:cubicBezTo>
                  <a:pt x="63271" y="31223"/>
                  <a:pt x="69112" y="23766"/>
                  <a:pt x="76105" y="17906"/>
                </a:cubicBezTo>
                <a:cubicBezTo>
                  <a:pt x="78766" y="15676"/>
                  <a:pt x="81592" y="13640"/>
                  <a:pt x="84481" y="11715"/>
                </a:cubicBezTo>
                <a:cubicBezTo>
                  <a:pt x="85702" y="10901"/>
                  <a:pt x="86327" y="8970"/>
                  <a:pt x="87030" y="10259"/>
                </a:cubicBezTo>
                <a:cubicBezTo>
                  <a:pt x="90750" y="17083"/>
                  <a:pt x="83325" y="25358"/>
                  <a:pt x="81203" y="32835"/>
                </a:cubicBezTo>
                <a:cubicBezTo>
                  <a:pt x="79144" y="40090"/>
                  <a:pt x="76775" y="48481"/>
                  <a:pt x="79747" y="55412"/>
                </a:cubicBezTo>
              </a:path>
            </a:pathLst>
          </a:custGeom>
          <a:noFill/>
          <a:ln cap="flat" cmpd="sng" w="1143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pic>
        <p:nvPicPr>
          <p:cNvPr id="118" name="Google Shape;118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44175" y="1443525"/>
            <a:ext cx="486475" cy="484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85875" y="3459350"/>
            <a:ext cx="486475" cy="48486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0"/>
          <p:cNvSpPr txBox="1"/>
          <p:nvPr/>
        </p:nvSpPr>
        <p:spPr>
          <a:xfrm>
            <a:off x="2571338" y="1911100"/>
            <a:ext cx="3278100" cy="9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женщины важнее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возраста как категории ценности нет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характеристика убийцы нейтральная</a:t>
            </a:r>
            <a:endParaRPr/>
          </a:p>
        </p:txBody>
      </p:sp>
      <p:sp>
        <p:nvSpPr>
          <p:cNvPr id="121" name="Google Shape;121;p20"/>
          <p:cNvSpPr txBox="1"/>
          <p:nvPr/>
        </p:nvSpPr>
        <p:spPr>
          <a:xfrm>
            <a:off x="6272350" y="3459350"/>
            <a:ext cx="2348700" cy="9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5C2D91"/>
                </a:solidFill>
              </a:rPr>
              <a:t>«В Москве убита женщина 77 лет»</a:t>
            </a:r>
            <a:r>
              <a:rPr lang="ru" sz="1100">
                <a:solidFill>
                  <a:schemeClr val="dk1"/>
                </a:solidFill>
              </a:rPr>
              <a:t> </a:t>
            </a:r>
            <a:endParaRPr/>
          </a:p>
        </p:txBody>
      </p:sp>
      <p:sp>
        <p:nvSpPr>
          <p:cNvPr id="122" name="Google Shape;122;p20"/>
          <p:cNvSpPr txBox="1"/>
          <p:nvPr/>
        </p:nvSpPr>
        <p:spPr>
          <a:xfrm>
            <a:off x="3104050" y="3011800"/>
            <a:ext cx="3168300" cy="17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возраст подчеркивается дважды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романтизация убийства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эпатаж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подражатели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запугивание женщин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7200" y="2589067"/>
            <a:ext cx="3278101" cy="2066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1650" y="1101541"/>
            <a:ext cx="2238124" cy="2213614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1"/>
          <p:cNvSpPr txBox="1"/>
          <p:nvPr/>
        </p:nvSpPr>
        <p:spPr>
          <a:xfrm>
            <a:off x="3504850" y="291300"/>
            <a:ext cx="4005600" cy="4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Заголовок</a:t>
            </a:r>
            <a:endParaRPr b="1"/>
          </a:p>
        </p:txBody>
      </p:sp>
      <p:sp>
        <p:nvSpPr>
          <p:cNvPr id="130" name="Google Shape;130;p21"/>
          <p:cNvSpPr txBox="1"/>
          <p:nvPr/>
        </p:nvSpPr>
        <p:spPr>
          <a:xfrm>
            <a:off x="3169650" y="1511175"/>
            <a:ext cx="2804700" cy="9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фемицидный юмор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женщина=животное (унижение)</a:t>
            </a:r>
            <a:endParaRPr/>
          </a:p>
        </p:txBody>
      </p:sp>
      <p:pic>
        <p:nvPicPr>
          <p:cNvPr id="131" name="Google Shape;13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99775" y="1593150"/>
            <a:ext cx="486475" cy="484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74350" y="1584088"/>
            <a:ext cx="486475" cy="484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00575" y="3923625"/>
            <a:ext cx="486475" cy="48486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1"/>
          <p:cNvSpPr txBox="1"/>
          <p:nvPr/>
        </p:nvSpPr>
        <p:spPr>
          <a:xfrm>
            <a:off x="6509050" y="1274525"/>
            <a:ext cx="2348700" cy="9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5C2D91"/>
                </a:solidFill>
              </a:rPr>
              <a:t>«Причина фемицида: российская полиция игнорирует сообщения </a:t>
            </a:r>
            <a:endParaRPr b="1" sz="1100">
              <a:solidFill>
                <a:srgbClr val="5C2D9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5C2D91"/>
                </a:solidFill>
              </a:rPr>
              <a:t>про насилие мужчин над женщинами»</a:t>
            </a:r>
            <a:r>
              <a:rPr lang="ru" sz="1100">
                <a:solidFill>
                  <a:schemeClr val="dk1"/>
                </a:solidFill>
              </a:rPr>
              <a:t>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